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6" r:id="rId2"/>
    <p:sldId id="262" r:id="rId3"/>
    <p:sldId id="292" r:id="rId4"/>
    <p:sldId id="283" r:id="rId5"/>
    <p:sldId id="265" r:id="rId6"/>
    <p:sldId id="267" r:id="rId7"/>
    <p:sldId id="291" r:id="rId8"/>
    <p:sldId id="290" r:id="rId9"/>
    <p:sldId id="269" r:id="rId10"/>
    <p:sldId id="270" r:id="rId11"/>
    <p:sldId id="271" r:id="rId12"/>
    <p:sldId id="273" r:id="rId13"/>
    <p:sldId id="275" r:id="rId14"/>
    <p:sldId id="277" r:id="rId15"/>
    <p:sldId id="274" r:id="rId16"/>
    <p:sldId id="278" r:id="rId17"/>
    <p:sldId id="279" r:id="rId18"/>
    <p:sldId id="280" r:id="rId19"/>
    <p:sldId id="282" r:id="rId20"/>
    <p:sldId id="284" r:id="rId21"/>
    <p:sldId id="285" r:id="rId22"/>
    <p:sldId id="287" r:id="rId23"/>
    <p:sldId id="288" r:id="rId24"/>
    <p:sldId id="272" r:id="rId25"/>
    <p:sldId id="2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z,Renata M" initials="DM" lastIdx="1" clrIdx="0">
    <p:extLst>
      <p:ext uri="{19B8F6BF-5375-455C-9EA6-DF929625EA0E}">
        <p15:presenceInfo xmlns:p15="http://schemas.microsoft.com/office/powerpoint/2012/main" userId="S::diaz.renata@ufl.edu::887f1fd4-2761-4d05-a769-649c729a9d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8"/>
    <p:restoredTop sz="94737"/>
  </p:normalViewPr>
  <p:slideViewPr>
    <p:cSldViewPr snapToGrid="0" snapToObjects="1">
      <p:cViewPr varScale="1">
        <p:scale>
          <a:sx n="143" d="100"/>
          <a:sy n="143" d="100"/>
        </p:scale>
        <p:origin x="20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4T12:26:12.813" idx="1">
    <p:pos x="10" y="10"/>
    <p:text>Change these rats to generic mouse silhouettes (not the species-specific ones that show up later)</p:text>
    <p:extLst>
      <p:ext uri="{C676402C-5697-4E1C-873F-D02D1690AC5C}">
        <p15:threadingInfo xmlns:p15="http://schemas.microsoft.com/office/powerpoint/2012/main" timeZoneBias="24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8:58:16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8:58:16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EB8BA-95F1-4D47-AC96-2F38D6792E2D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E2A66-1920-BA49-B765-0129B5E4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38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hypothetical scenario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Consistent with zero-sum competition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definition means community function is more stable than species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40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45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37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29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44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87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84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hypothetical scenario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Consistent with zero-sum competition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definition means community function is more stable than species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32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hypothetical scenario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Consistent with zero-sum competition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definition means community function is more stable than species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3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hypothetical scenario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Consistent with zero-sum competition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definition means community function is more stable than species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71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hypothetical scenario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Consistent with zero-sum competition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definition means community function is more stable than species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35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hypothetical scenario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Consistent with zero-sum competition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definition means community function is more stable than species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80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hypothetical scenario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Consistent with zero-sum competition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definition means community function is more stable than species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84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57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E2A66-1920-BA49-B765-0129B5E4B1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64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A5DC-CBE6-364E-BB32-8E5EB72BA1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80AB25-3C05-974B-B534-2DC03AF20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1B158-998D-264B-91ED-E533FEB9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D111A-1102-874A-B6E3-E7C3C2DAB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C5E34-CEEA-D84E-89C1-E5BBD10B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87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C17F-D054-C348-928F-BCEC8543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4AE3FD-75A3-7943-9309-A127AE941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01ADA-8748-3B43-B162-0F8DCC0E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7022F-3E24-DB48-9012-CBA757EA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3E9EE-473B-8348-BFA7-E6E1AEDD3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73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BC17FE-AF14-1946-993E-5582803240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2906C-8AE5-F24B-8732-ADA61C817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FE0B8-727F-4C47-8A3D-D3559857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02675-D2B7-0544-BBBD-E149867BF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3956C-991A-0341-998E-67204E6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7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1E8BF-2A93-D541-A97B-ED239C931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F4B0-843C-A145-9F96-281E0FED5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E6DE-6585-FB44-A41E-0F70987F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5C8E5-4249-7149-9B1A-593D62DBA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FB773-7F99-0C4C-9768-B4C39C4C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8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9922-8E64-D24E-BE20-DE238208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4E5E5-F092-9847-84F6-BABD6997E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8CCAE-546C-2C4A-B049-C796D05E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9F1AA-C565-C44C-BD70-FA0EF5628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97788-D91D-4641-AE9A-84B018C2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7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7A53C-16DF-B642-AD70-D4373C13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FDAF-577F-7443-B366-389AF6F4D9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FDE51-B941-AB40-B1BB-DE87E94A5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EC4D8-A84F-524D-A045-7105F1121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DA48E-035A-9944-ACFA-CAF81DDE9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A4330-6DE4-6F40-9551-A074811B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1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AE58F-658D-0743-86B7-F2B636D1D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FB1D7-A583-3743-A3F4-E191D56D0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AAC67-E009-F94C-A6BA-96246CBC6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398CF-64FC-B947-81EF-8B3C9CBD3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4E0F8-29EC-7243-B730-71E193CDFD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BB7097-7CB7-5349-86B9-C7A58CF4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BC483F-1531-E74B-8BA4-4E0DD110F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2A4DA-01C4-CE49-9C43-9C09F4C2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27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87AA-5159-1043-900E-4842B7D2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DF186-4A38-6045-850D-6C8CCC496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6FFAE-1F7E-1843-AA57-95CDEB7D4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A0F7E-72BA-5B49-859C-49086F732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36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E0D8A-33E4-DB46-A25A-135492E00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761548-E7D2-144C-83AB-2D734D1FA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5EF0D-B8B4-E143-A3F6-F629FF98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27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09CF-46AC-0045-9489-D5FADBC6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25DA5-073B-6F42-AEF4-792F4F849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48E5D-B4A3-1A46-A249-9261514B6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AF434-4A20-3A43-A45F-8C337A939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00242-D4FA-3A4C-B792-C2E60158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D92B49-55E0-5D4A-A57F-9F5D7C430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92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9D45-C0FD-2A4C-AE7E-F826402E1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1066D0-21D6-DC42-986A-0A7AB0F4F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7BD79-8E89-554E-A0E6-14F39705F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A437A-B1CE-4949-83CB-ED0E1B69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C56C0-1F7D-924A-9B47-9DA382B9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B3F33-2E19-BE43-B01E-4A43B4C14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53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F53E41-692E-FD4E-A115-C55CC2777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6B767-1F9A-9B47-A695-9C9D59313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52577-2517-A249-AECD-B528DDAA22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D54BD-40FC-9849-AA78-262AC8CFDD0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A212A-539F-9C44-A2B9-A02B428F4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66221-497A-9145-BE73-7E8027533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C1542-09C8-0F40-AEEC-8FEE9F190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6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image" Target="../media/image43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3" Type="http://schemas.openxmlformats.org/officeDocument/2006/relationships/image" Target="../media/image29.tiff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image" Target="../media/image29.tiff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Relationship Id="rId9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iff"/><Relationship Id="rId3" Type="http://schemas.openxmlformats.org/officeDocument/2006/relationships/image" Target="../media/image200.png"/><Relationship Id="rId7" Type="http://schemas.openxmlformats.org/officeDocument/2006/relationships/image" Target="../media/image49.tif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customXml" Target="../ink/ink2.xml"/><Relationship Id="rId9" Type="http://schemas.openxmlformats.org/officeDocument/2006/relationships/image" Target="../media/image51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tiff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0" Type="http://schemas.openxmlformats.org/officeDocument/2006/relationships/image" Target="../media/image7.tiff"/><Relationship Id="rId4" Type="http://schemas.openxmlformats.org/officeDocument/2006/relationships/image" Target="../media/image12.svg"/><Relationship Id="rId9" Type="http://schemas.openxmlformats.org/officeDocument/2006/relationships/image" Target="../media/image21.tiff"/><Relationship Id="rId1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0.tif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9.tif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11" Type="http://schemas.openxmlformats.org/officeDocument/2006/relationships/image" Target="../media/image28.tiff"/><Relationship Id="rId5" Type="http://schemas.openxmlformats.org/officeDocument/2006/relationships/image" Target="../media/image13.png"/><Relationship Id="rId15" Type="http://schemas.openxmlformats.org/officeDocument/2006/relationships/image" Target="../media/image32.png"/><Relationship Id="rId10" Type="http://schemas.openxmlformats.org/officeDocument/2006/relationships/image" Target="../media/image27.tiff"/><Relationship Id="rId4" Type="http://schemas.openxmlformats.org/officeDocument/2006/relationships/image" Target="../media/image12.svg"/><Relationship Id="rId9" Type="http://schemas.openxmlformats.org/officeDocument/2006/relationships/image" Target="../media/image26.tiff"/><Relationship Id="rId14" Type="http://schemas.openxmlformats.org/officeDocument/2006/relationships/image" Target="../media/image31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0.tif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9.tif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11" Type="http://schemas.openxmlformats.org/officeDocument/2006/relationships/image" Target="../media/image28.tiff"/><Relationship Id="rId5" Type="http://schemas.openxmlformats.org/officeDocument/2006/relationships/image" Target="../media/image13.png"/><Relationship Id="rId15" Type="http://schemas.openxmlformats.org/officeDocument/2006/relationships/image" Target="../media/image32.png"/><Relationship Id="rId10" Type="http://schemas.openxmlformats.org/officeDocument/2006/relationships/image" Target="../media/image27.tiff"/><Relationship Id="rId4" Type="http://schemas.openxmlformats.org/officeDocument/2006/relationships/image" Target="../media/image12.svg"/><Relationship Id="rId9" Type="http://schemas.openxmlformats.org/officeDocument/2006/relationships/image" Target="../media/image26.tiff"/><Relationship Id="rId14" Type="http://schemas.openxmlformats.org/officeDocument/2006/relationships/image" Target="../media/image3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99B95C-0171-5948-AC26-8CDDEC1D3E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Energetic compensation breaks down over time in a desert rodent community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CDA6AC8-3224-024A-BAE7-9697DF22D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Renata M. Diaz and S. K. Morgan Ernest</a:t>
            </a:r>
          </a:p>
          <a:p>
            <a:r>
              <a:rPr lang="en-US" dirty="0"/>
              <a:t>ESA Annual Meeting, August 2021</a:t>
            </a:r>
          </a:p>
        </p:txBody>
      </p:sp>
    </p:spTree>
    <p:extLst>
      <p:ext uri="{BB962C8B-B14F-4D97-AF65-F5344CB8AC3E}">
        <p14:creationId xmlns:p14="http://schemas.microsoft.com/office/powerpoint/2010/main" val="29366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Long-term experiments: The Portal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F5EF3C20-FC00-174A-807F-898498BBE7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857" y="4369626"/>
            <a:ext cx="920341" cy="55490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3661AD5-6141-A141-A095-073577638F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507" y="3685368"/>
            <a:ext cx="630414" cy="516071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98E79D9-6258-C34D-A482-BF764ED17C1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3678" y="5431588"/>
            <a:ext cx="907607" cy="434414"/>
          </a:xfrm>
          <a:prstGeom prst="rect">
            <a:avLst/>
          </a:prstGeom>
        </p:spPr>
      </p:pic>
      <p:sp>
        <p:nvSpPr>
          <p:cNvPr id="89" name="&quot;No&quot; Symbol 88">
            <a:extLst>
              <a:ext uri="{FF2B5EF4-FFF2-40B4-BE49-F238E27FC236}">
                <a16:creationId xmlns:a16="http://schemas.microsoft.com/office/drawing/2014/main" id="{2EC67E18-807B-1042-AE6A-D75C911ED25F}"/>
              </a:ext>
            </a:extLst>
          </p:cNvPr>
          <p:cNvSpPr/>
          <p:nvPr/>
        </p:nvSpPr>
        <p:spPr>
          <a:xfrm>
            <a:off x="10273677" y="5351367"/>
            <a:ext cx="608800" cy="584929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326F920B-1968-9645-80E2-6390721E84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3255" y="5355380"/>
            <a:ext cx="907607" cy="434414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83B6C8FF-70B2-0446-BA0D-DA4CA42A7EE6}"/>
              </a:ext>
            </a:extLst>
          </p:cNvPr>
          <p:cNvSpPr txBox="1"/>
          <p:nvPr/>
        </p:nvSpPr>
        <p:spPr>
          <a:xfrm>
            <a:off x="8933976" y="56899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C6469A1-8B6A-CB4C-8437-C6ADF41C6025}"/>
              </a:ext>
            </a:extLst>
          </p:cNvPr>
          <p:cNvSpPr/>
          <p:nvPr/>
        </p:nvSpPr>
        <p:spPr>
          <a:xfrm>
            <a:off x="6766396" y="2806529"/>
            <a:ext cx="2470763" cy="2409104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9F42DD5F-8628-A340-AF7D-B989E78AD59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0793" y="3321968"/>
            <a:ext cx="936265" cy="474738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F62F6210-3AA4-D74A-9C4E-587D236E28C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9373" y="4152640"/>
            <a:ext cx="276314" cy="243439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55C107A-BAAF-0A4C-BEA6-77328683A9A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857" y="2688338"/>
            <a:ext cx="1345799" cy="682394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51163905-C96D-AE44-ACAC-343C00C3A635}"/>
              </a:ext>
            </a:extLst>
          </p:cNvPr>
          <p:cNvSpPr txBox="1"/>
          <p:nvPr/>
        </p:nvSpPr>
        <p:spPr>
          <a:xfrm>
            <a:off x="2386928" y="2913006"/>
            <a:ext cx="4388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Kangaroo rats </a:t>
            </a:r>
          </a:p>
          <a:p>
            <a:r>
              <a:rPr lang="en-US" dirty="0"/>
              <a:t>Excluded from experimental plots since 1977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7F4F2D-88C7-0F43-AF3C-85B837B4F9B8}"/>
              </a:ext>
            </a:extLst>
          </p:cNvPr>
          <p:cNvSpPr txBox="1"/>
          <p:nvPr/>
        </p:nvSpPr>
        <p:spPr>
          <a:xfrm>
            <a:off x="2386927" y="3628029"/>
            <a:ext cx="4379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granivores (mostly desert pocket mice)</a:t>
            </a:r>
          </a:p>
          <a:p>
            <a:r>
              <a:rPr lang="en-US" dirty="0"/>
              <a:t>Present since 1977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C65F840-B7DA-944B-9660-F50183225418}"/>
              </a:ext>
            </a:extLst>
          </p:cNvPr>
          <p:cNvSpPr txBox="1"/>
          <p:nvPr/>
        </p:nvSpPr>
        <p:spPr>
          <a:xfrm>
            <a:off x="2356854" y="4323912"/>
            <a:ext cx="2505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Bailey’s pocket mouse</a:t>
            </a:r>
          </a:p>
          <a:p>
            <a:r>
              <a:rPr lang="en-US" dirty="0"/>
              <a:t>Established at site ~1996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74B777DA-2E03-254E-A908-56269607791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479" y="3487978"/>
            <a:ext cx="654765" cy="39478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6B9C9870-5F12-C244-A39D-FDD801C54037}"/>
              </a:ext>
            </a:extLst>
          </p:cNvPr>
          <p:cNvSpPr/>
          <p:nvPr/>
        </p:nvSpPr>
        <p:spPr>
          <a:xfrm>
            <a:off x="9430913" y="2813252"/>
            <a:ext cx="2470763" cy="2409104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90B03C80-33EA-694C-9F04-D35BC6A2183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310" y="3328691"/>
            <a:ext cx="936265" cy="474738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1F9F018B-8B21-2744-952B-2C9D431CE73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3890" y="4159363"/>
            <a:ext cx="276314" cy="243439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5E85BFE-5D8A-6148-8A86-551FC852353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7996" y="3494701"/>
            <a:ext cx="654765" cy="394780"/>
          </a:xfrm>
          <a:prstGeom prst="rect">
            <a:avLst/>
          </a:prstGeom>
        </p:spPr>
      </p:pic>
      <p:sp>
        <p:nvSpPr>
          <p:cNvPr id="122" name="&quot;No&quot; Symbol 121">
            <a:extLst>
              <a:ext uri="{FF2B5EF4-FFF2-40B4-BE49-F238E27FC236}">
                <a16:creationId xmlns:a16="http://schemas.microsoft.com/office/drawing/2014/main" id="{708909EC-16B2-B841-85B8-D675F7146BE5}"/>
              </a:ext>
            </a:extLst>
          </p:cNvPr>
          <p:cNvSpPr/>
          <p:nvPr/>
        </p:nvSpPr>
        <p:spPr>
          <a:xfrm>
            <a:off x="9765310" y="3304552"/>
            <a:ext cx="608800" cy="584929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780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Compensation occurred beginning in 1996, driven by </a:t>
            </a:r>
            <a:r>
              <a:rPr lang="en-US" sz="2800" i="1" dirty="0"/>
              <a:t>C. </a:t>
            </a:r>
            <a:r>
              <a:rPr lang="en-US" sz="2800" i="1" dirty="0" err="1"/>
              <a:t>baileyi</a:t>
            </a:r>
            <a:r>
              <a:rPr lang="en-US" sz="2800" i="1" dirty="0"/>
              <a:t> </a:t>
            </a:r>
            <a:r>
              <a:rPr lang="en-US" sz="2800" dirty="0"/>
              <a:t>(        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6A6176-25AC-2142-BDE9-DE540E646717}"/>
              </a:ext>
            </a:extLst>
          </p:cNvPr>
          <p:cNvSpPr txBox="1"/>
          <p:nvPr/>
        </p:nvSpPr>
        <p:spPr>
          <a:xfrm>
            <a:off x="2647814" y="2292694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1977 - 1996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47B6666-15B1-F649-AA07-B0D87437B6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5660" y="1339327"/>
            <a:ext cx="654765" cy="39478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2EB10005-497F-EB4F-9FCA-3B9FDE183B5D}"/>
              </a:ext>
            </a:extLst>
          </p:cNvPr>
          <p:cNvSpPr/>
          <p:nvPr/>
        </p:nvSpPr>
        <p:spPr>
          <a:xfrm>
            <a:off x="2731599" y="2992922"/>
            <a:ext cx="1573458" cy="1632193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AEA712C-89F8-3D4B-B771-F3A30A5A75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109" y="4765619"/>
            <a:ext cx="614913" cy="294320"/>
          </a:xfrm>
          <a:prstGeom prst="rect">
            <a:avLst/>
          </a:prstGeom>
        </p:spPr>
      </p:pic>
      <p:sp>
        <p:nvSpPr>
          <p:cNvPr id="60" name="&quot;No&quot; Symbol 59">
            <a:extLst>
              <a:ext uri="{FF2B5EF4-FFF2-40B4-BE49-F238E27FC236}">
                <a16:creationId xmlns:a16="http://schemas.microsoft.com/office/drawing/2014/main" id="{6BB7D1C4-102E-5944-B3B1-AF755374921E}"/>
              </a:ext>
            </a:extLst>
          </p:cNvPr>
          <p:cNvSpPr/>
          <p:nvPr/>
        </p:nvSpPr>
        <p:spPr>
          <a:xfrm>
            <a:off x="3272108" y="4711269"/>
            <a:ext cx="412469" cy="396295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A98079A-2FD1-6E48-BFE5-A15EA55172DE}"/>
              </a:ext>
            </a:extLst>
          </p:cNvPr>
          <p:cNvSpPr txBox="1"/>
          <p:nvPr/>
        </p:nvSpPr>
        <p:spPr>
          <a:xfrm>
            <a:off x="3412712" y="4022228"/>
            <a:ext cx="79783" cy="171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C2A8103E-9AEA-3C44-9E6A-E90DFEF074F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9042" y="3923892"/>
            <a:ext cx="187206" cy="1654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8ACCACF-F6E7-9F40-B37F-FC50034484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486" y="4177035"/>
            <a:ext cx="187206" cy="16549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DDA8ACF-15DD-1440-83DF-748E88E93A2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2557" y="4088825"/>
            <a:ext cx="187206" cy="165493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E76D9F36-2B33-034C-8D02-0CAD82FE9CC5}"/>
              </a:ext>
            </a:extLst>
          </p:cNvPr>
          <p:cNvSpPr/>
          <p:nvPr/>
        </p:nvSpPr>
        <p:spPr>
          <a:xfrm>
            <a:off x="838201" y="2982073"/>
            <a:ext cx="1673968" cy="1632193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CA7EAFC-EB4F-644D-89EA-66718D02087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10" y="3034782"/>
            <a:ext cx="634329" cy="32164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8BCDD56F-89C7-1844-8F33-AF8CC86D67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605" y="3428610"/>
            <a:ext cx="634329" cy="32164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7E67BABC-1DE8-4D4E-A5DF-69EF82A80AA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3548" y="3117660"/>
            <a:ext cx="634329" cy="32164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AC451B-E617-914E-8147-0408611694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876" y="3585978"/>
            <a:ext cx="634329" cy="32164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11F678A-21C8-5041-9014-352D781B1A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4268" y="4192896"/>
            <a:ext cx="187206" cy="164932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31B6118-4071-7D44-98BF-47590938D3D9}"/>
              </a:ext>
            </a:extLst>
          </p:cNvPr>
          <p:cNvSpPr txBox="1"/>
          <p:nvPr/>
        </p:nvSpPr>
        <p:spPr>
          <a:xfrm>
            <a:off x="1350531" y="4453445"/>
            <a:ext cx="79783" cy="171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6BCD665B-D97C-4C4D-B369-EA53DADF37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" y="3983660"/>
            <a:ext cx="187206" cy="16493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79C4CB21-31DC-764C-ABBB-E229A647C4F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515" y="4230834"/>
            <a:ext cx="187206" cy="16493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32D129C-A804-204B-86D6-3BB8E11E4C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9834" y="3921533"/>
            <a:ext cx="187206" cy="16549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8452DD93-DA64-B54C-B708-48EF443DA9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5367" y="4226616"/>
            <a:ext cx="187206" cy="16549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75B3F36D-1181-F642-94CE-F903DA9D24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320" y="4713987"/>
            <a:ext cx="614913" cy="294320"/>
          </a:xfrm>
          <a:prstGeom prst="rect">
            <a:avLst/>
          </a:prstGeom>
        </p:spPr>
      </p:pic>
      <p:pic>
        <p:nvPicPr>
          <p:cNvPr id="56" name="Picture 4">
            <a:extLst>
              <a:ext uri="{FF2B5EF4-FFF2-40B4-BE49-F238E27FC236}">
                <a16:creationId xmlns:a16="http://schemas.microsoft.com/office/drawing/2014/main" id="{725A399D-C1AB-AB4B-A884-5496DDB27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543787" y="2967547"/>
            <a:ext cx="1743722" cy="174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8C61395-C79C-954A-8F38-AF894A9A2CD8}"/>
              </a:ext>
            </a:extLst>
          </p:cNvPr>
          <p:cNvGrpSpPr/>
          <p:nvPr/>
        </p:nvGrpSpPr>
        <p:grpSpPr>
          <a:xfrm>
            <a:off x="6526239" y="2275866"/>
            <a:ext cx="5449308" cy="2816370"/>
            <a:chOff x="6526239" y="2275866"/>
            <a:chExt cx="5449308" cy="281637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0EB6BD-3171-114C-A00E-939FBF13ED5A}"/>
                </a:ext>
              </a:extLst>
            </p:cNvPr>
            <p:cNvSpPr txBox="1"/>
            <p:nvPr/>
          </p:nvSpPr>
          <p:spPr>
            <a:xfrm>
              <a:off x="8353948" y="2275866"/>
              <a:ext cx="13564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1996 - ?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6E3545E-92B6-1840-9642-5063AA770806}"/>
                </a:ext>
              </a:extLst>
            </p:cNvPr>
            <p:cNvSpPr/>
            <p:nvPr/>
          </p:nvSpPr>
          <p:spPr>
            <a:xfrm>
              <a:off x="8419637" y="2977594"/>
              <a:ext cx="1573458" cy="16321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7734AB97-72DD-C54C-8460-C89511256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0147" y="4750291"/>
              <a:ext cx="614913" cy="294320"/>
            </a:xfrm>
            <a:prstGeom prst="rect">
              <a:avLst/>
            </a:prstGeom>
          </p:spPr>
        </p:pic>
        <p:sp>
          <p:nvSpPr>
            <p:cNvPr id="96" name="&quot;No&quot; Symbol 95">
              <a:extLst>
                <a:ext uri="{FF2B5EF4-FFF2-40B4-BE49-F238E27FC236}">
                  <a16:creationId xmlns:a16="http://schemas.microsoft.com/office/drawing/2014/main" id="{5E29C552-FF22-4B41-A1C4-1C77E9A8DC21}"/>
                </a:ext>
              </a:extLst>
            </p:cNvPr>
            <p:cNvSpPr/>
            <p:nvPr/>
          </p:nvSpPr>
          <p:spPr>
            <a:xfrm>
              <a:off x="8960146" y="4695941"/>
              <a:ext cx="412469" cy="396295"/>
            </a:xfrm>
            <a:prstGeom prst="noSmoking">
              <a:avLst>
                <a:gd name="adj" fmla="val 93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45BA32A-FD8E-DC41-8F1A-C67C9971221F}"/>
                </a:ext>
              </a:extLst>
            </p:cNvPr>
            <p:cNvSpPr txBox="1"/>
            <p:nvPr/>
          </p:nvSpPr>
          <p:spPr>
            <a:xfrm>
              <a:off x="9100750" y="4006900"/>
              <a:ext cx="79783" cy="171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3FDB66BF-A0A8-6540-91F7-D7923F11C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27080" y="3908564"/>
              <a:ext cx="187206" cy="165493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00D3E94E-A145-EF41-8FE7-A47074C93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79524" y="4161707"/>
              <a:ext cx="187206" cy="165493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A6778482-3F99-EB4D-9931-2BFCD703E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0595" y="4073497"/>
              <a:ext cx="187206" cy="165493"/>
            </a:xfrm>
            <a:prstGeom prst="rect">
              <a:avLst/>
            </a:prstGeom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ABB99DA-E7F3-8046-92BD-186F28FA1B11}"/>
                </a:ext>
              </a:extLst>
            </p:cNvPr>
            <p:cNvSpPr/>
            <p:nvPr/>
          </p:nvSpPr>
          <p:spPr>
            <a:xfrm>
              <a:off x="6526239" y="2966745"/>
              <a:ext cx="1673968" cy="16321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294535D8-8A92-FC4B-8A55-015323052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6748" y="3019454"/>
              <a:ext cx="634329" cy="321640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4F42E9A8-10BE-C74A-8728-AD07EFE10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1586" y="3102332"/>
              <a:ext cx="634329" cy="321640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2A9F39EA-02D3-DC4B-9DF7-A784604C8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2306" y="4177568"/>
              <a:ext cx="187206" cy="164932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6C8941D-EF5F-5D46-9CB2-2B392DAA0F5D}"/>
                </a:ext>
              </a:extLst>
            </p:cNvPr>
            <p:cNvSpPr txBox="1"/>
            <p:nvPr/>
          </p:nvSpPr>
          <p:spPr>
            <a:xfrm>
              <a:off x="7038569" y="4438117"/>
              <a:ext cx="79783" cy="171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63973640-2247-9241-B2CA-0EF45893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1057" y="3968332"/>
              <a:ext cx="187206" cy="164932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0386E291-C9F1-F140-846D-CA435E0A0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4553" y="4215506"/>
              <a:ext cx="187206" cy="164932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46F50F5-8DD0-F14F-A917-F06ADA6EC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53405" y="4211288"/>
              <a:ext cx="187206" cy="165493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5FE439E0-2198-1041-8983-BA0A33ECD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7358" y="4698659"/>
              <a:ext cx="614913" cy="294320"/>
            </a:xfrm>
            <a:prstGeom prst="rect">
              <a:avLst/>
            </a:prstGeom>
          </p:spPr>
        </p:pic>
        <p:pic>
          <p:nvPicPr>
            <p:cNvPr id="113" name="Picture 4">
              <a:extLst>
                <a:ext uri="{FF2B5EF4-FFF2-40B4-BE49-F238E27FC236}">
                  <a16:creationId xmlns:a16="http://schemas.microsoft.com/office/drawing/2014/main" id="{5D41AF2A-6DA9-324A-8C0C-0D4D6ED49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/>
          </p:blipFill>
          <p:spPr bwMode="auto">
            <a:xfrm>
              <a:off x="10231825" y="2952219"/>
              <a:ext cx="1743722" cy="1743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EA7B825A-67B9-AE49-ABAE-7DC3AFBF6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8530" y="3887559"/>
              <a:ext cx="187206" cy="165493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D2FD378F-BF7F-C242-8BA2-6D74AA4A2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962" y="4178570"/>
              <a:ext cx="187206" cy="165493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7E6306AD-9832-D844-9C74-0CBCDC368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11615" y="3466159"/>
              <a:ext cx="654765" cy="39478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52363CD-574F-5F46-BF6A-6F98D4651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3599" y="3206442"/>
              <a:ext cx="654765" cy="3947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7835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52" name="Title 83">
            <a:extLst>
              <a:ext uri="{FF2B5EF4-FFF2-40B4-BE49-F238E27FC236}">
                <a16:creationId xmlns:a16="http://schemas.microsoft.com/office/drawing/2014/main" id="{6E545DF4-CF91-8642-9D37-5387E1800016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/>
              <a:t>C. </a:t>
            </a:r>
            <a:r>
              <a:rPr lang="en-US" sz="2800" i="1" dirty="0" err="1"/>
              <a:t>baileyi</a:t>
            </a:r>
            <a:r>
              <a:rPr lang="en-US" sz="2800" i="1" dirty="0"/>
              <a:t> </a:t>
            </a:r>
            <a:r>
              <a:rPr lang="en-US" sz="2800" dirty="0"/>
              <a:t>has declined following a drought in 2010</a:t>
            </a:r>
            <a:endParaRPr lang="en-US" sz="28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54FBC63-9F44-8D45-9A9A-86486BBC4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3" y="2057400"/>
            <a:ext cx="7315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87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52" name="Title 83">
            <a:extLst>
              <a:ext uri="{FF2B5EF4-FFF2-40B4-BE49-F238E27FC236}">
                <a16:creationId xmlns:a16="http://schemas.microsoft.com/office/drawing/2014/main" id="{6E545DF4-CF91-8642-9D37-5387E1800016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Small granivores have become more abundant sitewide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C152F7F-E54A-0742-BF01-AC214B6D0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3" y="2057400"/>
            <a:ext cx="7315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166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3">
            <a:extLst>
              <a:ext uri="{FF2B5EF4-FFF2-40B4-BE49-F238E27FC236}">
                <a16:creationId xmlns:a16="http://schemas.microsoft.com/office/drawing/2014/main" id="{292085B3-FB3F-8D4B-AA1A-422FCB6F3A6F}"/>
              </a:ext>
            </a:extLst>
          </p:cNvPr>
          <p:cNvSpPr txBox="1">
            <a:spLocks/>
          </p:cNvSpPr>
          <p:nvPr/>
        </p:nvSpPr>
        <p:spPr>
          <a:xfrm>
            <a:off x="851262" y="2103437"/>
            <a:ext cx="107647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How have these changes impacted energetic compensation?</a:t>
            </a:r>
          </a:p>
        </p:txBody>
      </p:sp>
    </p:spTree>
    <p:extLst>
      <p:ext uri="{BB962C8B-B14F-4D97-AF65-F5344CB8AC3E}">
        <p14:creationId xmlns:p14="http://schemas.microsoft.com/office/powerpoint/2010/main" val="3382546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52" name="Title 83">
            <a:extLst>
              <a:ext uri="{FF2B5EF4-FFF2-40B4-BE49-F238E27FC236}">
                <a16:creationId xmlns:a16="http://schemas.microsoft.com/office/drawing/2014/main" id="{6E545DF4-CF91-8642-9D37-5387E1800016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Other small granivores may now be compensating, in place of </a:t>
            </a:r>
            <a:r>
              <a:rPr lang="en-US" sz="2800" i="1" dirty="0"/>
              <a:t>C. </a:t>
            </a:r>
            <a:r>
              <a:rPr lang="en-US" sz="2800" i="1" dirty="0" err="1"/>
              <a:t>baileyi</a:t>
            </a:r>
            <a:endParaRPr lang="en-US" sz="2800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FCE7E36-1453-C84B-A572-7ED8F0336B79}"/>
              </a:ext>
            </a:extLst>
          </p:cNvPr>
          <p:cNvGrpSpPr/>
          <p:nvPr/>
        </p:nvGrpSpPr>
        <p:grpSpPr>
          <a:xfrm>
            <a:off x="857572" y="2447728"/>
            <a:ext cx="11087351" cy="2824594"/>
            <a:chOff x="857572" y="2447728"/>
            <a:chExt cx="11087351" cy="2824594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E2EDD31-A880-1D49-AB06-10499AC132E1}"/>
                </a:ext>
              </a:extLst>
            </p:cNvPr>
            <p:cNvGrpSpPr/>
            <p:nvPr/>
          </p:nvGrpSpPr>
          <p:grpSpPr>
            <a:xfrm>
              <a:off x="857572" y="2452754"/>
              <a:ext cx="5449308" cy="2816370"/>
              <a:chOff x="6526239" y="2275866"/>
              <a:chExt cx="5449308" cy="2816370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AE0B447-2F04-9E46-89C2-93C1D4B091AD}"/>
                  </a:ext>
                </a:extLst>
              </p:cNvPr>
              <p:cNvSpPr txBox="1"/>
              <p:nvPr/>
            </p:nvSpPr>
            <p:spPr>
              <a:xfrm>
                <a:off x="8353948" y="2275866"/>
                <a:ext cx="19207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1996 - 2010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A4921C1-A96C-A342-A06C-C4DD35EA1866}"/>
                  </a:ext>
                </a:extLst>
              </p:cNvPr>
              <p:cNvSpPr/>
              <p:nvPr/>
            </p:nvSpPr>
            <p:spPr>
              <a:xfrm>
                <a:off x="8419637" y="2977594"/>
                <a:ext cx="1573458" cy="1632193"/>
              </a:xfrm>
              <a:prstGeom prst="rect">
                <a:avLst/>
              </a:prstGeom>
              <a:noFill/>
              <a:ln w="603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71719A25-8905-BA46-BEF8-98C9771AD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60147" y="4750291"/>
                <a:ext cx="614913" cy="294320"/>
              </a:xfrm>
              <a:prstGeom prst="rect">
                <a:avLst/>
              </a:prstGeom>
            </p:spPr>
          </p:pic>
          <p:sp>
            <p:nvSpPr>
              <p:cNvPr id="70" name="&quot;No&quot; Symbol 69">
                <a:extLst>
                  <a:ext uri="{FF2B5EF4-FFF2-40B4-BE49-F238E27FC236}">
                    <a16:creationId xmlns:a16="http://schemas.microsoft.com/office/drawing/2014/main" id="{08C92845-9147-C044-A9D1-6694224A07BC}"/>
                  </a:ext>
                </a:extLst>
              </p:cNvPr>
              <p:cNvSpPr/>
              <p:nvPr/>
            </p:nvSpPr>
            <p:spPr>
              <a:xfrm>
                <a:off x="8960146" y="4695941"/>
                <a:ext cx="412469" cy="396295"/>
              </a:xfrm>
              <a:prstGeom prst="noSmoking">
                <a:avLst>
                  <a:gd name="adj" fmla="val 93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77F5B46-350A-E440-AF59-63619126594C}"/>
                  </a:ext>
                </a:extLst>
              </p:cNvPr>
              <p:cNvSpPr txBox="1"/>
              <p:nvPr/>
            </p:nvSpPr>
            <p:spPr>
              <a:xfrm>
                <a:off x="9100750" y="4006900"/>
                <a:ext cx="79783" cy="171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8F0B970A-093E-7C40-AE79-AA49DD26D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127080" y="3908564"/>
                <a:ext cx="187206" cy="165493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38ED6CFC-FAA3-E94E-BDAE-BEB2A7BA9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79524" y="4161707"/>
                <a:ext cx="187206" cy="165493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9B9B60A3-578A-A446-9EB5-E86EDB7A5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30595" y="4073497"/>
                <a:ext cx="187206" cy="165493"/>
              </a:xfrm>
              <a:prstGeom prst="rect">
                <a:avLst/>
              </a:prstGeom>
            </p:spPr>
          </p:pic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D8BAE02-E746-BE49-9317-33FDAC0D7D5C}"/>
                  </a:ext>
                </a:extLst>
              </p:cNvPr>
              <p:cNvSpPr/>
              <p:nvPr/>
            </p:nvSpPr>
            <p:spPr>
              <a:xfrm>
                <a:off x="6526239" y="2966745"/>
                <a:ext cx="1673968" cy="1632193"/>
              </a:xfrm>
              <a:prstGeom prst="rect">
                <a:avLst/>
              </a:prstGeom>
              <a:noFill/>
              <a:ln w="603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F0EF98E1-15BF-694D-852E-877C36666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6748" y="3019454"/>
                <a:ext cx="634329" cy="321640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FA414F4C-B979-9641-81E4-34D91A462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61586" y="3102332"/>
                <a:ext cx="634329" cy="321640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4E53C1BE-1EDE-DB46-9782-EDB8BC4A2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22306" y="4177568"/>
                <a:ext cx="187206" cy="164932"/>
              </a:xfrm>
              <a:prstGeom prst="rect">
                <a:avLst/>
              </a:prstGeom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5FD1A6D-57EF-1C43-BEDC-2EF16A6CA36F}"/>
                  </a:ext>
                </a:extLst>
              </p:cNvPr>
              <p:cNvSpPr txBox="1"/>
              <p:nvPr/>
            </p:nvSpPr>
            <p:spPr>
              <a:xfrm>
                <a:off x="7038569" y="4438117"/>
                <a:ext cx="79783" cy="171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3ACE2DD2-4C6A-DB47-98A4-4BF2624B64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51057" y="3968332"/>
                <a:ext cx="187206" cy="164932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A836E59-F776-DE4D-B86F-6D8B3BBB03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24553" y="4215506"/>
                <a:ext cx="187206" cy="164932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27C775DB-A10A-D241-8FB0-1AFAB436D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53405" y="4211288"/>
                <a:ext cx="187206" cy="165493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7FA90AB2-E774-3847-8E5B-A34E0B021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37358" y="4698659"/>
                <a:ext cx="614913" cy="294320"/>
              </a:xfrm>
              <a:prstGeom prst="rect">
                <a:avLst/>
              </a:prstGeom>
            </p:spPr>
          </p:pic>
          <p:pic>
            <p:nvPicPr>
              <p:cNvPr id="84" name="Picture 4">
                <a:extLst>
                  <a:ext uri="{FF2B5EF4-FFF2-40B4-BE49-F238E27FC236}">
                    <a16:creationId xmlns:a16="http://schemas.microsoft.com/office/drawing/2014/main" id="{7F168E4C-0FEA-FB4D-90D0-0CB4BAAC20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/>
            </p:blipFill>
            <p:spPr bwMode="auto">
              <a:xfrm>
                <a:off x="10231825" y="2952219"/>
                <a:ext cx="1743722" cy="1743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051C0638-AE2F-6F4E-94B4-A284C00C2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18530" y="3887559"/>
                <a:ext cx="187206" cy="165493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C590E1F4-87FC-8047-B05A-F516CE9E8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32962" y="4178570"/>
                <a:ext cx="187206" cy="165493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EAB1D000-E37E-A94E-8F1E-AD71F5012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11615" y="3466159"/>
                <a:ext cx="654765" cy="394780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5B81F2E9-0C68-6640-9044-C6E539716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73599" y="3206442"/>
                <a:ext cx="654765" cy="394780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600DA3-CB33-0840-B575-F64C4B8BBBEA}"/>
                </a:ext>
              </a:extLst>
            </p:cNvPr>
            <p:cNvSpPr txBox="1"/>
            <p:nvPr/>
          </p:nvSpPr>
          <p:spPr>
            <a:xfrm>
              <a:off x="7465146" y="2447728"/>
              <a:ext cx="36935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Hypothetical 2010-2020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8B453D3-1336-7C41-8721-4F513CA6267E}"/>
                </a:ext>
              </a:extLst>
            </p:cNvPr>
            <p:cNvSpPr/>
            <p:nvPr/>
          </p:nvSpPr>
          <p:spPr>
            <a:xfrm>
              <a:off x="8389013" y="3157680"/>
              <a:ext cx="1573458" cy="16321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1E576763-E4F9-1249-B90D-94C27B12D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29523" y="4930377"/>
              <a:ext cx="614913" cy="294320"/>
            </a:xfrm>
            <a:prstGeom prst="rect">
              <a:avLst/>
            </a:prstGeom>
          </p:spPr>
        </p:pic>
        <p:sp>
          <p:nvSpPr>
            <p:cNvPr id="93" name="&quot;No&quot; Symbol 92">
              <a:extLst>
                <a:ext uri="{FF2B5EF4-FFF2-40B4-BE49-F238E27FC236}">
                  <a16:creationId xmlns:a16="http://schemas.microsoft.com/office/drawing/2014/main" id="{D1305402-805B-0740-AD77-325E03BB384D}"/>
                </a:ext>
              </a:extLst>
            </p:cNvPr>
            <p:cNvSpPr/>
            <p:nvPr/>
          </p:nvSpPr>
          <p:spPr>
            <a:xfrm>
              <a:off x="8929522" y="4876027"/>
              <a:ext cx="412469" cy="396295"/>
            </a:xfrm>
            <a:prstGeom prst="noSmoking">
              <a:avLst>
                <a:gd name="adj" fmla="val 93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DE644C2-8772-3742-A574-E84B13C1F084}"/>
                </a:ext>
              </a:extLst>
            </p:cNvPr>
            <p:cNvSpPr txBox="1"/>
            <p:nvPr/>
          </p:nvSpPr>
          <p:spPr>
            <a:xfrm>
              <a:off x="9070126" y="4186986"/>
              <a:ext cx="79783" cy="171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73824F2-6284-D249-92E9-3622371AD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96456" y="4088650"/>
              <a:ext cx="187206" cy="165493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D174F8D-D94A-DA4E-9ECD-84A51887D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48900" y="4341793"/>
              <a:ext cx="187206" cy="165493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F195BD2-D2AC-5A4C-9ECA-E50889F9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9971" y="4253583"/>
              <a:ext cx="187206" cy="165493"/>
            </a:xfrm>
            <a:prstGeom prst="rect">
              <a:avLst/>
            </a:prstGeom>
          </p:spPr>
        </p:pic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69A10E9-1EBB-444E-9C54-DF5690DF59F4}"/>
                </a:ext>
              </a:extLst>
            </p:cNvPr>
            <p:cNvSpPr/>
            <p:nvPr/>
          </p:nvSpPr>
          <p:spPr>
            <a:xfrm>
              <a:off x="6495615" y="3146831"/>
              <a:ext cx="1673968" cy="16321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D90A2B25-5FA3-A947-920E-A461D8A5F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6124" y="3199540"/>
              <a:ext cx="634329" cy="32164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5E208122-C8D1-FF46-9CDC-720512125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0962" y="3282418"/>
              <a:ext cx="634329" cy="321640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8408E5CA-E767-A345-BC4F-F68236C4B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1682" y="4357654"/>
              <a:ext cx="187206" cy="164932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A4AFAC4-68B5-BC48-93E3-FC40BA4E5BEB}"/>
                </a:ext>
              </a:extLst>
            </p:cNvPr>
            <p:cNvSpPr txBox="1"/>
            <p:nvPr/>
          </p:nvSpPr>
          <p:spPr>
            <a:xfrm>
              <a:off x="7007945" y="4618203"/>
              <a:ext cx="79783" cy="171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7ADC3612-34A8-1B40-9AAC-F3A3398A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20433" y="4148418"/>
              <a:ext cx="187206" cy="164932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00616FB8-270A-2E4B-9D55-434B3D6A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3929" y="4395592"/>
              <a:ext cx="187206" cy="164932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5743A2FB-AB45-C949-8480-4B609F9F9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22781" y="4391374"/>
              <a:ext cx="187206" cy="165493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FE231822-1FA8-BF4E-ABC9-351AB2A72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6734" y="4878745"/>
              <a:ext cx="614913" cy="294320"/>
            </a:xfrm>
            <a:prstGeom prst="rect">
              <a:avLst/>
            </a:prstGeom>
          </p:spPr>
        </p:pic>
        <p:pic>
          <p:nvPicPr>
            <p:cNvPr id="107" name="Picture 4">
              <a:extLst>
                <a:ext uri="{FF2B5EF4-FFF2-40B4-BE49-F238E27FC236}">
                  <a16:creationId xmlns:a16="http://schemas.microsoft.com/office/drawing/2014/main" id="{0545E5E7-72A0-2541-85E2-3FBE9E8889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/>
          </p:blipFill>
          <p:spPr bwMode="auto">
            <a:xfrm>
              <a:off x="10201201" y="3132305"/>
              <a:ext cx="1743722" cy="1743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73BDFA27-0C17-F64D-9FBA-A931CC9C1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7906" y="4067645"/>
              <a:ext cx="187206" cy="165493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7B3BEDAE-F77C-D344-9AE8-A5661D920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2338" y="4358656"/>
              <a:ext cx="187206" cy="16549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FA46606-9D3B-9B41-B542-C7959CB24A14}"/>
                </a:ext>
              </a:extLst>
            </p:cNvPr>
            <p:cNvSpPr txBox="1"/>
            <p:nvPr/>
          </p:nvSpPr>
          <p:spPr>
            <a:xfrm>
              <a:off x="9475694" y="394447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20911C54-0971-C149-B4BE-33673CDF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67302" y="4088838"/>
              <a:ext cx="182742" cy="161547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CD6AFB27-CAA8-EC4A-A303-FA840ABEB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77278" y="3888220"/>
              <a:ext cx="187206" cy="165493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C0CB9E00-DD6F-ED48-866A-0245D338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35756" y="3840437"/>
              <a:ext cx="187206" cy="165493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7633906E-1619-6349-9D6D-366621EA0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3423" y="3794236"/>
              <a:ext cx="187206" cy="165493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D1E996D5-2B4E-E64A-9A37-E826BEDD4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83675" y="3597680"/>
              <a:ext cx="187206" cy="165493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CEF2B3AE-2D7B-7A4B-A6F6-D1DD41257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96456" y="3580720"/>
              <a:ext cx="187206" cy="165493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C4C63B02-59F2-764E-9BB1-25B75249E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7119" y="3428902"/>
              <a:ext cx="187206" cy="165493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A28B9272-76C8-E149-BB1B-D4F060278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6096" y="3336201"/>
              <a:ext cx="187206" cy="165493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8AFD8CA8-D456-124B-B3E6-7FA53B3C0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9909" y="4387005"/>
              <a:ext cx="187206" cy="165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780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52" name="Title 83">
            <a:extLst>
              <a:ext uri="{FF2B5EF4-FFF2-40B4-BE49-F238E27FC236}">
                <a16:creationId xmlns:a16="http://schemas.microsoft.com/office/drawing/2014/main" id="{6E545DF4-CF91-8642-9D37-5387E1800016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Or, compensation may have broken down.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998CDD-9C17-574E-8EB9-D3D5D71EC95F}"/>
              </a:ext>
            </a:extLst>
          </p:cNvPr>
          <p:cNvGrpSpPr/>
          <p:nvPr/>
        </p:nvGrpSpPr>
        <p:grpSpPr>
          <a:xfrm>
            <a:off x="857572" y="2452754"/>
            <a:ext cx="5449308" cy="2816370"/>
            <a:chOff x="6526239" y="2275866"/>
            <a:chExt cx="5449308" cy="281637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08A8A64-574C-7A47-B5F7-6F865F9064DD}"/>
                </a:ext>
              </a:extLst>
            </p:cNvPr>
            <p:cNvSpPr txBox="1"/>
            <p:nvPr/>
          </p:nvSpPr>
          <p:spPr>
            <a:xfrm>
              <a:off x="8353948" y="2275866"/>
              <a:ext cx="1920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1996 - 2010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22B539E-1BB5-9645-9B67-6AFCB8195067}"/>
                </a:ext>
              </a:extLst>
            </p:cNvPr>
            <p:cNvSpPr/>
            <p:nvPr/>
          </p:nvSpPr>
          <p:spPr>
            <a:xfrm>
              <a:off x="8419637" y="2977594"/>
              <a:ext cx="1573458" cy="16321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60D444A0-60EE-2E4A-8632-F3A62C003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0147" y="4750291"/>
              <a:ext cx="614913" cy="294320"/>
            </a:xfrm>
            <a:prstGeom prst="rect">
              <a:avLst/>
            </a:prstGeom>
          </p:spPr>
        </p:pic>
        <p:sp>
          <p:nvSpPr>
            <p:cNvPr id="88" name="&quot;No&quot; Symbol 87">
              <a:extLst>
                <a:ext uri="{FF2B5EF4-FFF2-40B4-BE49-F238E27FC236}">
                  <a16:creationId xmlns:a16="http://schemas.microsoft.com/office/drawing/2014/main" id="{8F9318C1-B1A4-A349-94B4-9A57E4BC1B5B}"/>
                </a:ext>
              </a:extLst>
            </p:cNvPr>
            <p:cNvSpPr/>
            <p:nvPr/>
          </p:nvSpPr>
          <p:spPr>
            <a:xfrm>
              <a:off x="8960146" y="4695941"/>
              <a:ext cx="412469" cy="396295"/>
            </a:xfrm>
            <a:prstGeom prst="noSmoking">
              <a:avLst>
                <a:gd name="adj" fmla="val 93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FD8E91-F356-9D4E-A5BB-DD95715CEA34}"/>
                </a:ext>
              </a:extLst>
            </p:cNvPr>
            <p:cNvSpPr txBox="1"/>
            <p:nvPr/>
          </p:nvSpPr>
          <p:spPr>
            <a:xfrm>
              <a:off x="9100750" y="4006900"/>
              <a:ext cx="79783" cy="171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86975A7-E352-7649-9F71-19D93C5C3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27080" y="3908564"/>
              <a:ext cx="187206" cy="16549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D352094-A273-714E-9B05-EA4861963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79524" y="4161707"/>
              <a:ext cx="187206" cy="165493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D6D4407-F9FC-5A42-93F9-9CCEC453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0595" y="4073497"/>
              <a:ext cx="187206" cy="165493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D886519-4388-9B47-AAB2-AEC960616539}"/>
                </a:ext>
              </a:extLst>
            </p:cNvPr>
            <p:cNvSpPr/>
            <p:nvPr/>
          </p:nvSpPr>
          <p:spPr>
            <a:xfrm>
              <a:off x="6526239" y="2966745"/>
              <a:ext cx="1673968" cy="1632193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0EAB2851-B871-204C-9A53-255E9E31D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6748" y="3019454"/>
              <a:ext cx="634329" cy="32164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2E4D4B-9B22-1545-90CF-214D7917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1586" y="3102332"/>
              <a:ext cx="634329" cy="32164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AF64F112-5EF4-6D4B-B348-AF40B1365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2306" y="4177568"/>
              <a:ext cx="187206" cy="164932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741905F-9140-7B48-A633-3FE7D1CC9C01}"/>
                </a:ext>
              </a:extLst>
            </p:cNvPr>
            <p:cNvSpPr txBox="1"/>
            <p:nvPr/>
          </p:nvSpPr>
          <p:spPr>
            <a:xfrm>
              <a:off x="7038569" y="4438117"/>
              <a:ext cx="79783" cy="171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AEF138C7-3153-D940-8D84-F34E85C90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1057" y="3968332"/>
              <a:ext cx="187206" cy="164932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E8BD4DDE-49D0-4E46-8453-7ABA6708F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4553" y="4215506"/>
              <a:ext cx="187206" cy="164932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EB3A4F46-8C77-0044-B107-365821CFD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53405" y="4211288"/>
              <a:ext cx="187206" cy="165493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53DE91D-888E-A140-92F0-EEB24D36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7358" y="4698659"/>
              <a:ext cx="614913" cy="294320"/>
            </a:xfrm>
            <a:prstGeom prst="rect">
              <a:avLst/>
            </a:prstGeom>
          </p:spPr>
        </p:pic>
        <p:pic>
          <p:nvPicPr>
            <p:cNvPr id="102" name="Picture 4">
              <a:extLst>
                <a:ext uri="{FF2B5EF4-FFF2-40B4-BE49-F238E27FC236}">
                  <a16:creationId xmlns:a16="http://schemas.microsoft.com/office/drawing/2014/main" id="{790EE7BC-625D-D748-9719-7A7C9ADEF1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>
              <a:off x="10231825" y="2952219"/>
              <a:ext cx="1743722" cy="1743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7580AD2B-F903-D547-9186-7BBDF6E11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8530" y="3887559"/>
              <a:ext cx="187206" cy="165493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61606745-A128-8745-A9A7-B4612305C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962" y="4178570"/>
              <a:ext cx="187206" cy="165493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CBB6514E-AB59-4140-9633-2338BE1F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11615" y="3466159"/>
              <a:ext cx="654765" cy="394780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89F1412C-DED5-1A4D-9746-2AF87001D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3599" y="3206442"/>
              <a:ext cx="654765" cy="39478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C4FB44C-74F9-6D44-9F08-6A4E63C93AFC}"/>
              </a:ext>
            </a:extLst>
          </p:cNvPr>
          <p:cNvSpPr txBox="1"/>
          <p:nvPr/>
        </p:nvSpPr>
        <p:spPr>
          <a:xfrm>
            <a:off x="7465146" y="2447728"/>
            <a:ext cx="369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Hypothetical 2010-2020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94913E-A8D0-D341-AAEB-7EFC425F4CF2}"/>
              </a:ext>
            </a:extLst>
          </p:cNvPr>
          <p:cNvSpPr/>
          <p:nvPr/>
        </p:nvSpPr>
        <p:spPr>
          <a:xfrm>
            <a:off x="8389013" y="3157680"/>
            <a:ext cx="1573458" cy="1632193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BC174AD-1E40-6B49-B202-54FDB22915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9523" y="4930377"/>
            <a:ext cx="614913" cy="294320"/>
          </a:xfrm>
          <a:prstGeom prst="rect">
            <a:avLst/>
          </a:prstGeom>
        </p:spPr>
      </p:pic>
      <p:sp>
        <p:nvSpPr>
          <p:cNvPr id="54" name="&quot;No&quot; Symbol 53">
            <a:extLst>
              <a:ext uri="{FF2B5EF4-FFF2-40B4-BE49-F238E27FC236}">
                <a16:creationId xmlns:a16="http://schemas.microsoft.com/office/drawing/2014/main" id="{CE88E0CC-93F3-D048-AC99-B1187D59002F}"/>
              </a:ext>
            </a:extLst>
          </p:cNvPr>
          <p:cNvSpPr/>
          <p:nvPr/>
        </p:nvSpPr>
        <p:spPr>
          <a:xfrm>
            <a:off x="8929522" y="4876027"/>
            <a:ext cx="412469" cy="396295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0342AB-0DBA-5546-BCF9-DC656490089B}"/>
              </a:ext>
            </a:extLst>
          </p:cNvPr>
          <p:cNvSpPr txBox="1"/>
          <p:nvPr/>
        </p:nvSpPr>
        <p:spPr>
          <a:xfrm>
            <a:off x="9070126" y="4186986"/>
            <a:ext cx="79783" cy="171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5C57E26-442B-B445-9F6D-276E66A760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6456" y="4088650"/>
            <a:ext cx="187206" cy="16549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0FF71E-0CB5-E84C-ABD2-323E0023D40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8900" y="4341793"/>
            <a:ext cx="187206" cy="16549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7082978-1A19-F242-AACE-B3CF8A2212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9971" y="4253583"/>
            <a:ext cx="187206" cy="16549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51E7785F-211B-F04A-83E2-A00E6B2AD6CB}"/>
              </a:ext>
            </a:extLst>
          </p:cNvPr>
          <p:cNvSpPr/>
          <p:nvPr/>
        </p:nvSpPr>
        <p:spPr>
          <a:xfrm>
            <a:off x="6495615" y="3146831"/>
            <a:ext cx="1673968" cy="1632193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401AE75-CBAE-944C-8DCE-02F469CA4A4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6124" y="3199540"/>
            <a:ext cx="634329" cy="32164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AF09D76-F04A-7D4E-B934-8F6C35CBBEA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0962" y="3282418"/>
            <a:ext cx="634329" cy="32164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512B2E5-7219-D248-A545-D5612631D39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682" y="4357654"/>
            <a:ext cx="187206" cy="16493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1ACF209-8A1D-9744-8301-40E1D02CA768}"/>
              </a:ext>
            </a:extLst>
          </p:cNvPr>
          <p:cNvSpPr txBox="1"/>
          <p:nvPr/>
        </p:nvSpPr>
        <p:spPr>
          <a:xfrm>
            <a:off x="7007945" y="4618203"/>
            <a:ext cx="79783" cy="171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5E291C7-E715-BA4D-94EE-C52B8741483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0433" y="4148418"/>
            <a:ext cx="187206" cy="16493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90DAC7D-2CCE-4B45-9092-AC4F81AADA3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3929" y="4395592"/>
            <a:ext cx="187206" cy="16493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481EE12-6206-CD44-96D8-3C32EC623D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2781" y="4391374"/>
            <a:ext cx="187206" cy="16549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F064A8F-E29A-5C4D-9D23-882FF91FAC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6734" y="4878745"/>
            <a:ext cx="614913" cy="294320"/>
          </a:xfrm>
          <a:prstGeom prst="rect">
            <a:avLst/>
          </a:prstGeom>
        </p:spPr>
      </p:pic>
      <p:pic>
        <p:nvPicPr>
          <p:cNvPr id="72" name="Picture 4">
            <a:extLst>
              <a:ext uri="{FF2B5EF4-FFF2-40B4-BE49-F238E27FC236}">
                <a16:creationId xmlns:a16="http://schemas.microsoft.com/office/drawing/2014/main" id="{93A41FA1-7183-2040-B6D4-2ED98F81C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10201201" y="3132305"/>
            <a:ext cx="1743722" cy="174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4585984-C8EB-1C48-8C3A-626DEA0BA9C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7906" y="4067645"/>
            <a:ext cx="187206" cy="16549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3DBF8FB-8812-E54D-84AC-06B9F968AA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2338" y="4358656"/>
            <a:ext cx="187206" cy="16549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3AC9960-3E74-6345-A39D-E328E6221B2E}"/>
              </a:ext>
            </a:extLst>
          </p:cNvPr>
          <p:cNvSpPr txBox="1"/>
          <p:nvPr/>
        </p:nvSpPr>
        <p:spPr>
          <a:xfrm>
            <a:off x="9475694" y="3944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27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52" name="Title 83">
            <a:extLst>
              <a:ext uri="{FF2B5EF4-FFF2-40B4-BE49-F238E27FC236}">
                <a16:creationId xmlns:a16="http://schemas.microsoft.com/office/drawing/2014/main" id="{6E545DF4-CF91-8642-9D37-5387E1800016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Since 2010, </a:t>
            </a:r>
            <a:r>
              <a:rPr lang="en-US" sz="2800" b="1" dirty="0"/>
              <a:t>compensation </a:t>
            </a:r>
            <a:r>
              <a:rPr lang="en-US" sz="2800" dirty="0"/>
              <a:t>has declined to pre-1996 levels.</a:t>
            </a:r>
          </a:p>
        </p:txBody>
      </p:sp>
    </p:spTree>
    <p:extLst>
      <p:ext uri="{BB962C8B-B14F-4D97-AF65-F5344CB8AC3E}">
        <p14:creationId xmlns:p14="http://schemas.microsoft.com/office/powerpoint/2010/main" val="294678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52" name="Title 83">
            <a:extLst>
              <a:ext uri="{FF2B5EF4-FFF2-40B4-BE49-F238E27FC236}">
                <a16:creationId xmlns:a16="http://schemas.microsoft.com/office/drawing/2014/main" id="{6E545DF4-CF91-8642-9D37-5387E1800016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The </a:t>
            </a:r>
            <a:r>
              <a:rPr lang="en-US" sz="2800" b="1" dirty="0"/>
              <a:t>net effect </a:t>
            </a:r>
            <a:r>
              <a:rPr lang="en-US" sz="2800" dirty="0"/>
              <a:t>of kangaroo rat removal has decreased, due to gains in small granivores sitewide.</a:t>
            </a:r>
          </a:p>
        </p:txBody>
      </p:sp>
    </p:spTree>
    <p:extLst>
      <p:ext uri="{BB962C8B-B14F-4D97-AF65-F5344CB8AC3E}">
        <p14:creationId xmlns:p14="http://schemas.microsoft.com/office/powerpoint/2010/main" val="3656242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52" name="Title 83">
            <a:extLst>
              <a:ext uri="{FF2B5EF4-FFF2-40B4-BE49-F238E27FC236}">
                <a16:creationId xmlns:a16="http://schemas.microsoft.com/office/drawing/2014/main" id="{6E545DF4-CF91-8642-9D37-5387E1800016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424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Compensation depends not only on the </a:t>
            </a:r>
            <a:r>
              <a:rPr lang="en-US" sz="2800" b="1" dirty="0"/>
              <a:t>species present </a:t>
            </a:r>
            <a:r>
              <a:rPr lang="en-US" sz="2800" dirty="0"/>
              <a:t>but on </a:t>
            </a:r>
            <a:r>
              <a:rPr lang="en-US" sz="2800" b="1" dirty="0"/>
              <a:t>their match to current environmental conditions.</a:t>
            </a:r>
            <a:endParaRPr lang="en-US" sz="2800" dirty="0"/>
          </a:p>
          <a:p>
            <a:endParaRPr lang="en-US" sz="2800" b="1" dirty="0"/>
          </a:p>
          <a:p>
            <a:r>
              <a:rPr lang="en-US" sz="2800" dirty="0"/>
              <a:t>As conditions change, </a:t>
            </a:r>
            <a:r>
              <a:rPr lang="en-US" sz="2800" b="1" dirty="0"/>
              <a:t>compensation may come and go within a single assemblage.</a:t>
            </a:r>
            <a:endParaRPr lang="en-US" sz="2800" dirty="0"/>
          </a:p>
          <a:p>
            <a:endParaRPr lang="en-US" sz="28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413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23D3B84-7CFB-F54D-9E6F-D0546253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27206" y="2992528"/>
            <a:ext cx="3384122" cy="270729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49A3E8-C006-594F-BAB6-3922473BFB0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422" y="4519432"/>
            <a:ext cx="319424" cy="2623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7586B-65B9-3B4A-A7E2-ED8B495B6893}"/>
              </a:ext>
            </a:extLst>
          </p:cNvPr>
          <p:cNvSpPr/>
          <p:nvPr/>
        </p:nvSpPr>
        <p:spPr>
          <a:xfrm>
            <a:off x="4329046" y="3009729"/>
            <a:ext cx="2684745" cy="2587710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B15A0F-6EE0-9047-8831-2B2F4D1099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302" y="5820197"/>
            <a:ext cx="1049208" cy="466621"/>
          </a:xfrm>
          <a:prstGeom prst="rect">
            <a:avLst/>
          </a:prstGeom>
        </p:spPr>
      </p:pic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B5D3A954-1CF9-3F4E-AA3C-36B28482D2D9}"/>
              </a:ext>
            </a:extLst>
          </p:cNvPr>
          <p:cNvSpPr/>
          <p:nvPr/>
        </p:nvSpPr>
        <p:spPr>
          <a:xfrm>
            <a:off x="5251301" y="5734029"/>
            <a:ext cx="703783" cy="628294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4E30D8-0C88-6F44-9FE4-675C269D51AA}"/>
              </a:ext>
            </a:extLst>
          </p:cNvPr>
          <p:cNvSpPr txBox="1"/>
          <p:nvPr/>
        </p:nvSpPr>
        <p:spPr>
          <a:xfrm>
            <a:off x="5491209" y="4641610"/>
            <a:ext cx="136132" cy="2721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BC89493-BD8F-0840-93AA-A65960915E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135" y="4485707"/>
            <a:ext cx="319424" cy="26237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EC28F50-C71E-2943-966B-014B25BF55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3738" y="4887044"/>
            <a:ext cx="319424" cy="26237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2CF798E-384F-7B49-AC2A-F70A7773E7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4013" y="4747195"/>
            <a:ext cx="319424" cy="2623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78EF3B-CDA0-AF4B-BA6A-5778C9AB63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194" y="3878997"/>
            <a:ext cx="319424" cy="26237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E702333-210C-B243-BB4A-D3BAF48A8C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527" y="3643424"/>
            <a:ext cx="319424" cy="26237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682743F-998B-3B43-BFDE-4B1B9B4987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8564" y="3796482"/>
            <a:ext cx="319424" cy="26237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C72BB68-B3F3-FB4F-848D-300AC98DDF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7600" y="3578093"/>
            <a:ext cx="319424" cy="2623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343E11-A497-4245-A93F-AA5DBEAE17B5}"/>
              </a:ext>
            </a:extLst>
          </p:cNvPr>
          <p:cNvSpPr/>
          <p:nvPr/>
        </p:nvSpPr>
        <p:spPr>
          <a:xfrm>
            <a:off x="1098396" y="2992528"/>
            <a:ext cx="2856242" cy="2587710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370A3-3877-6749-ABAD-B3EF6CEA461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891" y="3076094"/>
            <a:ext cx="1082337" cy="509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0B9D1D-5873-9A47-AEBD-2550D43C9E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7845" y="4510854"/>
            <a:ext cx="319424" cy="261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6769B-CA7D-6C44-B164-52B4DE9D2DD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890" y="3700476"/>
            <a:ext cx="1082337" cy="509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ED3E45-3BB3-4E4F-8D9A-DFBBD78AE8B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3723" y="3207490"/>
            <a:ext cx="1082337" cy="5099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7E6363-3680-6649-8F08-C937B27981D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8560" y="3949971"/>
            <a:ext cx="1082337" cy="5099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F13605-796E-7445-89B1-EA1B858E562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447" y="4912191"/>
            <a:ext cx="319424" cy="2614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332D3C-DA53-2E47-A961-49931A28A3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723" y="4772342"/>
            <a:ext cx="319424" cy="2614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FD1A6BA-E909-5640-A502-F9016E2E7811}"/>
              </a:ext>
            </a:extLst>
          </p:cNvPr>
          <p:cNvSpPr txBox="1"/>
          <p:nvPr/>
        </p:nvSpPr>
        <p:spPr>
          <a:xfrm>
            <a:off x="1972569" y="5325270"/>
            <a:ext cx="136132" cy="2721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AF515AE-3499-304A-B5BB-DA78C81E05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3250" y="4580464"/>
            <a:ext cx="319424" cy="26148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C083FBB-E26A-464C-9DC2-9966A7EA39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773" y="4972338"/>
            <a:ext cx="319424" cy="26148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0D0D186-CEF7-CF47-9353-BBE38ED4DF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0896" y="4238691"/>
            <a:ext cx="319424" cy="26237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2F148EB-BABC-CA45-8899-3574496CCF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7849" y="4481967"/>
            <a:ext cx="319424" cy="26237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B29CA65-5525-BE47-A5FF-93EE99CE3A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815" y="4965651"/>
            <a:ext cx="319424" cy="2623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BE77AC4-5A50-9043-A861-2553F90C31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757" y="3312789"/>
            <a:ext cx="319424" cy="26237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9F1F79F-2D57-F54B-8209-667D1B1B417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434" y="4145956"/>
            <a:ext cx="319424" cy="2623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C4F8032-7450-BC49-A597-85A441A908B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130" y="5738339"/>
            <a:ext cx="1049208" cy="46662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97F0FC9-7E0A-514A-BE93-6017087D92E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0059" y="5636855"/>
            <a:ext cx="1049208" cy="4666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A12C9DD-A8C0-4A41-A69B-C1D9E2C0E16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7550" y="5687179"/>
            <a:ext cx="1049208" cy="466621"/>
          </a:xfrm>
          <a:prstGeom prst="rect">
            <a:avLst/>
          </a:prstGeom>
        </p:spPr>
      </p:pic>
      <p:sp>
        <p:nvSpPr>
          <p:cNvPr id="47" name="&quot;No&quot; Symbol 46">
            <a:extLst>
              <a:ext uri="{FF2B5EF4-FFF2-40B4-BE49-F238E27FC236}">
                <a16:creationId xmlns:a16="http://schemas.microsoft.com/office/drawing/2014/main" id="{5B26877F-734A-C74F-B57D-E96B03DE6A0F}"/>
              </a:ext>
            </a:extLst>
          </p:cNvPr>
          <p:cNvSpPr/>
          <p:nvPr/>
        </p:nvSpPr>
        <p:spPr>
          <a:xfrm>
            <a:off x="9287549" y="5601011"/>
            <a:ext cx="703783" cy="628294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CC559583-3207-6F4C-9738-68025D1CB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34" y="859068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j-lt"/>
                <a:ea typeface="+mj-ea"/>
                <a:cs typeface="+mj-cs"/>
              </a:rPr>
              <a:t>Energetic</a:t>
            </a:r>
            <a:r>
              <a:rPr lang="en-US" sz="2800" b="1" dirty="0"/>
              <a:t> compensation: </a:t>
            </a:r>
            <a:r>
              <a:rPr lang="en-US" sz="2800" dirty="0"/>
              <a:t>decreases in abundance of one species are offset by increases from others, so total energy flux is maintained.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D4C9F8D-C8B8-B34A-A5F4-5ADBE313346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2435" y="4255887"/>
            <a:ext cx="541169" cy="25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40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3">
            <a:extLst>
              <a:ext uri="{FF2B5EF4-FFF2-40B4-BE49-F238E27FC236}">
                <a16:creationId xmlns:a16="http://schemas.microsoft.com/office/drawing/2014/main" id="{3DBD6285-8A1C-E74E-A4F6-A3D1CBF84E35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52" name="Title 83">
            <a:extLst>
              <a:ext uri="{FF2B5EF4-FFF2-40B4-BE49-F238E27FC236}">
                <a16:creationId xmlns:a16="http://schemas.microsoft.com/office/drawing/2014/main" id="{6E545DF4-CF91-8642-9D37-5387E1800016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424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Zero-sum competitive dynamics may be intermittent and contingent on changing conditions.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Maintenance of community-level function given species loss may depend on remaining or new species tracking environmental change. </a:t>
            </a:r>
          </a:p>
          <a:p>
            <a:endParaRPr lang="en-US" sz="28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8038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3">
            <a:extLst>
              <a:ext uri="{FF2B5EF4-FFF2-40B4-BE49-F238E27FC236}">
                <a16:creationId xmlns:a16="http://schemas.microsoft.com/office/drawing/2014/main" id="{3E823BDA-B342-CB42-B8FA-B76A33A02264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424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Thank you, and I look forward to any questions!</a:t>
            </a:r>
          </a:p>
        </p:txBody>
      </p:sp>
    </p:spTree>
    <p:extLst>
      <p:ext uri="{BB962C8B-B14F-4D97-AF65-F5344CB8AC3E}">
        <p14:creationId xmlns:p14="http://schemas.microsoft.com/office/powerpoint/2010/main" val="1072491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3">
            <a:extLst>
              <a:ext uri="{FF2B5EF4-FFF2-40B4-BE49-F238E27FC236}">
                <a16:creationId xmlns:a16="http://schemas.microsoft.com/office/drawing/2014/main" id="{91E3A3DA-88FF-1242-9233-70CC2837F46A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424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Acknowledgements</a:t>
            </a:r>
            <a:endParaRPr lang="en-US" sz="2800" dirty="0"/>
          </a:p>
          <a:p>
            <a:endParaRPr lang="en-US" sz="2800" b="1" dirty="0"/>
          </a:p>
          <a:p>
            <a:pPr marL="457200" indent="-457200">
              <a:buFontTx/>
              <a:buChar char="-"/>
            </a:pPr>
            <a:r>
              <a:rPr lang="en-US" sz="2800" dirty="0"/>
              <a:t>NSF funding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UF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Portal Project folks</a:t>
            </a:r>
          </a:p>
        </p:txBody>
      </p:sp>
    </p:spTree>
    <p:extLst>
      <p:ext uri="{BB962C8B-B14F-4D97-AF65-F5344CB8AC3E}">
        <p14:creationId xmlns:p14="http://schemas.microsoft.com/office/powerpoint/2010/main" val="3528080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F403-B73B-3C42-A39E-7D2C5B37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B9D67-324F-F24A-B233-4CE9D3C61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65DA65-71A5-C94E-B03F-13F1AC531750}"/>
              </a:ext>
            </a:extLst>
          </p:cNvPr>
          <p:cNvSpPr/>
          <p:nvPr/>
        </p:nvSpPr>
        <p:spPr>
          <a:xfrm>
            <a:off x="3632841" y="2998086"/>
            <a:ext cx="2322412" cy="2409104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E8F83-5132-E548-AEA2-5106EF14E0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630" y="5614573"/>
            <a:ext cx="907607" cy="434414"/>
          </a:xfrm>
          <a:prstGeom prst="rect">
            <a:avLst/>
          </a:prstGeom>
        </p:spPr>
      </p:pic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34FF16AA-E1EE-B948-B797-F321E081C4AC}"/>
              </a:ext>
            </a:extLst>
          </p:cNvPr>
          <p:cNvSpPr/>
          <p:nvPr/>
        </p:nvSpPr>
        <p:spPr>
          <a:xfrm>
            <a:off x="4430629" y="5534352"/>
            <a:ext cx="608800" cy="584929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C4652-CBD6-4944-BAC4-7B10D779E3C5}"/>
              </a:ext>
            </a:extLst>
          </p:cNvPr>
          <p:cNvSpPr txBox="1"/>
          <p:nvPr/>
        </p:nvSpPr>
        <p:spPr>
          <a:xfrm>
            <a:off x="4638159" y="4517333"/>
            <a:ext cx="117760" cy="25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7D7214-264B-C44C-9854-A9E5490DCD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7022" y="4372191"/>
            <a:ext cx="276315" cy="244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C5B80-81FD-A148-A287-598B6482C8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631" y="4745827"/>
            <a:ext cx="276315" cy="244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1E767D-0FF7-BE43-8871-3B1C626FBE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5007" y="4615630"/>
            <a:ext cx="276315" cy="24426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DF8C3CE-42D5-5C4F-8C9B-18AFE8067F7C}"/>
              </a:ext>
            </a:extLst>
          </p:cNvPr>
          <p:cNvGrpSpPr/>
          <p:nvPr/>
        </p:nvGrpSpPr>
        <p:grpSpPr>
          <a:xfrm>
            <a:off x="838200" y="2982072"/>
            <a:ext cx="2470763" cy="2425118"/>
            <a:chOff x="2135660" y="3222925"/>
            <a:chExt cx="2856242" cy="26049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A953B6-931F-1F48-9C53-9D02F0620D03}"/>
                </a:ext>
              </a:extLst>
            </p:cNvPr>
            <p:cNvSpPr/>
            <p:nvPr/>
          </p:nvSpPr>
          <p:spPr>
            <a:xfrm>
              <a:off x="2135660" y="3222925"/>
              <a:ext cx="2856242" cy="2587710"/>
            </a:xfrm>
            <a:prstGeom prst="rect">
              <a:avLst/>
            </a:prstGeom>
            <a:noFill/>
            <a:ln w="603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F5263F-2C1C-4348-87B6-995D5852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07155" y="3306491"/>
              <a:ext cx="1082337" cy="50993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F45BD45-B2D6-A944-86A4-B77706138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3154" y="3930873"/>
              <a:ext cx="1082337" cy="50993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F831504-1224-F147-99A6-E0D56A8BD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60987" y="3437887"/>
              <a:ext cx="1082337" cy="50993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B6903A8-958A-F34B-AE17-70CF4EB38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5824" y="4180368"/>
              <a:ext cx="1082337" cy="50993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59479F7-DFE9-FF49-B221-7792043A6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2711" y="5142588"/>
              <a:ext cx="319424" cy="26148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BD8582-19F0-AE42-8C9B-A2DABB2E5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2987" y="5002739"/>
              <a:ext cx="319424" cy="26148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C9CBE5-E48A-3D49-B3A4-CEF42957F2A6}"/>
                </a:ext>
              </a:extLst>
            </p:cNvPr>
            <p:cNvSpPr txBox="1"/>
            <p:nvPr/>
          </p:nvSpPr>
          <p:spPr>
            <a:xfrm>
              <a:off x="3009833" y="5555667"/>
              <a:ext cx="136132" cy="272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B47C973-3995-B747-8628-D19904EDE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74037" y="5202735"/>
              <a:ext cx="319424" cy="26148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4B8ADE5-2E71-6A41-888B-520E80ECC7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2115" y="4368709"/>
            <a:ext cx="276315" cy="244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88329-C9B0-FF4C-8853-1B133FB035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472" y="4819008"/>
            <a:ext cx="276315" cy="244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140C76-191A-6A41-93E7-9E490EF6B2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0207" y="5538365"/>
            <a:ext cx="907607" cy="43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30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DEFD921-2F88-FB4F-817F-C6D48C8DBE41}"/>
              </a:ext>
            </a:extLst>
          </p:cNvPr>
          <p:cNvGrpSpPr/>
          <p:nvPr/>
        </p:nvGrpSpPr>
        <p:grpSpPr>
          <a:xfrm>
            <a:off x="4911334" y="38150"/>
            <a:ext cx="360" cy="360"/>
            <a:chOff x="4911334" y="3815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D36519F-A49F-F341-92B9-7D5BC71C6B3C}"/>
                    </a:ext>
                  </a:extLst>
                </p14:cNvPr>
                <p14:cNvContentPartPr/>
                <p14:nvPr/>
              </p14:nvContentPartPr>
              <p14:xfrm>
                <a:off x="4911334" y="38150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D36519F-A49F-F341-92B9-7D5BC71C6B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2334" y="291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AB326BC-3C25-5D43-9FDF-21E251F74B75}"/>
                    </a:ext>
                  </a:extLst>
                </p14:cNvPr>
                <p14:cNvContentPartPr/>
                <p14:nvPr/>
              </p14:nvContentPartPr>
              <p14:xfrm>
                <a:off x="4911334" y="38150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AB326BC-3C25-5D43-9FDF-21E251F74B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2334" y="291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BAF95FFE-D030-5942-A5B2-EFE48797E96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311" y="827903"/>
            <a:ext cx="2972739" cy="140058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2AA9EC9-DDED-AB49-88C7-8B87E33FCD3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312" y="2438080"/>
            <a:ext cx="1720604" cy="10374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CE5D6AA-849E-CD4F-A202-A96355EDC1B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9916" y="2774864"/>
            <a:ext cx="877327" cy="71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059F6F-4480-2343-BE8B-4CEC8144480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7031" y="4280166"/>
            <a:ext cx="767263" cy="478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9AF7D-B2C0-464B-A285-C8A10A326BD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337" y="4203489"/>
            <a:ext cx="909997" cy="6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3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23D3B84-7CFB-F54D-9E6F-D0546253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27206" y="2992528"/>
            <a:ext cx="3384122" cy="270729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649A3E8-C006-594F-BAB6-3922473BFB0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422" y="4519432"/>
            <a:ext cx="319424" cy="2623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7586B-65B9-3B4A-A7E2-ED8B495B6893}"/>
              </a:ext>
            </a:extLst>
          </p:cNvPr>
          <p:cNvSpPr/>
          <p:nvPr/>
        </p:nvSpPr>
        <p:spPr>
          <a:xfrm>
            <a:off x="4329046" y="3009729"/>
            <a:ext cx="2684745" cy="2587710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B15A0F-6EE0-9047-8831-2B2F4D1099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302" y="5820197"/>
            <a:ext cx="1049208" cy="466621"/>
          </a:xfrm>
          <a:prstGeom prst="rect">
            <a:avLst/>
          </a:prstGeom>
        </p:spPr>
      </p:pic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B5D3A954-1CF9-3F4E-AA3C-36B28482D2D9}"/>
              </a:ext>
            </a:extLst>
          </p:cNvPr>
          <p:cNvSpPr/>
          <p:nvPr/>
        </p:nvSpPr>
        <p:spPr>
          <a:xfrm>
            <a:off x="5251301" y="5734029"/>
            <a:ext cx="703783" cy="628294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4E30D8-0C88-6F44-9FE4-675C269D51AA}"/>
              </a:ext>
            </a:extLst>
          </p:cNvPr>
          <p:cNvSpPr txBox="1"/>
          <p:nvPr/>
        </p:nvSpPr>
        <p:spPr>
          <a:xfrm>
            <a:off x="5491209" y="4641610"/>
            <a:ext cx="136132" cy="2721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BC89493-BD8F-0840-93AA-A65960915E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135" y="4485707"/>
            <a:ext cx="319424" cy="26237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EC28F50-C71E-2943-966B-014B25BF55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3738" y="4887044"/>
            <a:ext cx="319424" cy="26237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2CF798E-384F-7B49-AC2A-F70A7773E7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4013" y="4747195"/>
            <a:ext cx="319424" cy="2623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278EF3B-CDA0-AF4B-BA6A-5778C9AB63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194" y="3878997"/>
            <a:ext cx="319424" cy="26237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E702333-210C-B243-BB4A-D3BAF48A8C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527" y="3643424"/>
            <a:ext cx="319424" cy="26237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682743F-998B-3B43-BFDE-4B1B9B4987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8564" y="3796482"/>
            <a:ext cx="319424" cy="26237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C72BB68-B3F3-FB4F-848D-300AC98DDF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7600" y="3578093"/>
            <a:ext cx="319424" cy="2623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343E11-A497-4245-A93F-AA5DBEAE17B5}"/>
              </a:ext>
            </a:extLst>
          </p:cNvPr>
          <p:cNvSpPr/>
          <p:nvPr/>
        </p:nvSpPr>
        <p:spPr>
          <a:xfrm>
            <a:off x="1098396" y="2992528"/>
            <a:ext cx="2856242" cy="2587710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370A3-3877-6749-ABAD-B3EF6CEA461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891" y="3076094"/>
            <a:ext cx="1082337" cy="509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0B9D1D-5873-9A47-AEBD-2550D43C9E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7845" y="4510854"/>
            <a:ext cx="319424" cy="261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6769B-CA7D-6C44-B164-52B4DE9D2DD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890" y="3700476"/>
            <a:ext cx="1082337" cy="509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ED3E45-3BB3-4E4F-8D9A-DFBBD78AE8B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3723" y="3207490"/>
            <a:ext cx="1082337" cy="5099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7E6363-3680-6649-8F08-C937B27981D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8560" y="3949971"/>
            <a:ext cx="1082337" cy="5099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F13605-796E-7445-89B1-EA1B858E562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447" y="4912191"/>
            <a:ext cx="319424" cy="2614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332D3C-DA53-2E47-A961-49931A28A3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723" y="4772342"/>
            <a:ext cx="319424" cy="2614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FD1A6BA-E909-5640-A502-F9016E2E7811}"/>
              </a:ext>
            </a:extLst>
          </p:cNvPr>
          <p:cNvSpPr txBox="1"/>
          <p:nvPr/>
        </p:nvSpPr>
        <p:spPr>
          <a:xfrm>
            <a:off x="1972569" y="5325270"/>
            <a:ext cx="136132" cy="2721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AF515AE-3499-304A-B5BB-DA78C81E05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3250" y="4580464"/>
            <a:ext cx="319424" cy="26148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C083FBB-E26A-464C-9DC2-9966A7EA39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773" y="4972338"/>
            <a:ext cx="319424" cy="26148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0D0D186-CEF7-CF47-9353-BBE38ED4DF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0896" y="4238691"/>
            <a:ext cx="319424" cy="26237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2F148EB-BABC-CA45-8899-3574496CCF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7849" y="4481967"/>
            <a:ext cx="319424" cy="26237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B29CA65-5525-BE47-A5FF-93EE99CE3A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815" y="4965651"/>
            <a:ext cx="319424" cy="2623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BE77AC4-5A50-9043-A861-2553F90C31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757" y="3312789"/>
            <a:ext cx="319424" cy="26237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9F1F79F-2D57-F54B-8209-667D1B1B417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434" y="4145956"/>
            <a:ext cx="319424" cy="2623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C4F8032-7450-BC49-A597-85A441A908B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130" y="5738339"/>
            <a:ext cx="1049208" cy="46662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97F0FC9-7E0A-514A-BE93-6017087D92E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0059" y="5636855"/>
            <a:ext cx="1049208" cy="4666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A12C9DD-A8C0-4A41-A69B-C1D9E2C0E16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7550" y="5687179"/>
            <a:ext cx="1049208" cy="466621"/>
          </a:xfrm>
          <a:prstGeom prst="rect">
            <a:avLst/>
          </a:prstGeom>
        </p:spPr>
      </p:pic>
      <p:sp>
        <p:nvSpPr>
          <p:cNvPr id="47" name="&quot;No&quot; Symbol 46">
            <a:extLst>
              <a:ext uri="{FF2B5EF4-FFF2-40B4-BE49-F238E27FC236}">
                <a16:creationId xmlns:a16="http://schemas.microsoft.com/office/drawing/2014/main" id="{5B26877F-734A-C74F-B57D-E96B03DE6A0F}"/>
              </a:ext>
            </a:extLst>
          </p:cNvPr>
          <p:cNvSpPr/>
          <p:nvPr/>
        </p:nvSpPr>
        <p:spPr>
          <a:xfrm>
            <a:off x="9287549" y="5601011"/>
            <a:ext cx="703783" cy="628294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CC559583-3207-6F4C-9738-68025D1CB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34" y="859068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j-lt"/>
                <a:ea typeface="+mj-ea"/>
                <a:cs typeface="+mj-cs"/>
              </a:rPr>
              <a:t>Energetic</a:t>
            </a:r>
            <a:r>
              <a:rPr lang="en-US" sz="2800" b="1" dirty="0"/>
              <a:t> compensation: </a:t>
            </a:r>
            <a:r>
              <a:rPr lang="en-US" sz="2800" dirty="0"/>
              <a:t>decreases in abundance of one species are offset by increases from others, so total energy flux is maintained.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D4C9F8D-C8B8-B34A-A5F4-5ADBE313346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2435" y="4255887"/>
            <a:ext cx="541169" cy="254967"/>
          </a:xfrm>
          <a:prstGeom prst="rect">
            <a:avLst/>
          </a:prstGeom>
        </p:spPr>
      </p:pic>
      <p:sp>
        <p:nvSpPr>
          <p:cNvPr id="30" name="Right Bracket 29">
            <a:extLst>
              <a:ext uri="{FF2B5EF4-FFF2-40B4-BE49-F238E27FC236}">
                <a16:creationId xmlns:a16="http://schemas.microsoft.com/office/drawing/2014/main" id="{C9E07C17-CA51-2946-9BE4-584B86F48437}"/>
              </a:ext>
            </a:extLst>
          </p:cNvPr>
          <p:cNvSpPr/>
          <p:nvPr/>
        </p:nvSpPr>
        <p:spPr>
          <a:xfrm>
            <a:off x="9985868" y="3231748"/>
            <a:ext cx="180625" cy="1802081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F74F0B-3B27-D543-8860-61A098A682E4}"/>
              </a:ext>
            </a:extLst>
          </p:cNvPr>
          <p:cNvSpPr txBox="1"/>
          <p:nvPr/>
        </p:nvSpPr>
        <p:spPr>
          <a:xfrm>
            <a:off x="10149557" y="3482904"/>
            <a:ext cx="15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Compensation</a:t>
            </a:r>
          </a:p>
        </p:txBody>
      </p:sp>
    </p:spTree>
    <p:extLst>
      <p:ext uri="{BB962C8B-B14F-4D97-AF65-F5344CB8AC3E}">
        <p14:creationId xmlns:p14="http://schemas.microsoft.com/office/powerpoint/2010/main" val="1974776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28">
            <a:extLst>
              <a:ext uri="{FF2B5EF4-FFF2-40B4-BE49-F238E27FC236}">
                <a16:creationId xmlns:a16="http://schemas.microsoft.com/office/drawing/2014/main" id="{4BAAC06C-CA6D-E140-8D82-58F02FACF55A}"/>
              </a:ext>
            </a:extLst>
          </p:cNvPr>
          <p:cNvSpPr txBox="1">
            <a:spLocks/>
          </p:cNvSpPr>
          <p:nvPr/>
        </p:nvSpPr>
        <p:spPr>
          <a:xfrm>
            <a:off x="823634" y="37101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41" name="Title 83">
            <a:extLst>
              <a:ext uri="{FF2B5EF4-FFF2-40B4-BE49-F238E27FC236}">
                <a16:creationId xmlns:a16="http://schemas.microsoft.com/office/drawing/2014/main" id="{77597863-AFFE-0645-8915-F7FCE6767F05}"/>
              </a:ext>
            </a:extLst>
          </p:cNvPr>
          <p:cNvSpPr txBox="1">
            <a:spLocks/>
          </p:cNvSpPr>
          <p:nvPr/>
        </p:nvSpPr>
        <p:spPr>
          <a:xfrm>
            <a:off x="990599" y="1002295"/>
            <a:ext cx="10944498" cy="4248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When observed, energetic compensation is consistent with a </a:t>
            </a:r>
            <a:r>
              <a:rPr lang="en-US" sz="2800" b="1" dirty="0"/>
              <a:t>zero sum competitive dynamic.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Energetic compensation renders </a:t>
            </a:r>
            <a:r>
              <a:rPr lang="en-US" sz="2800" b="1" dirty="0"/>
              <a:t>community-level function less variable than individual species’ abundances. </a:t>
            </a:r>
            <a:endParaRPr lang="en-US" sz="2800" dirty="0"/>
          </a:p>
          <a:p>
            <a:endParaRPr lang="en-US" sz="28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9552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2BE77AC4-5A50-9043-A861-2553F90C31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985" y="2635187"/>
            <a:ext cx="758262" cy="6228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C4F8032-7450-BC49-A597-85A441A908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5347" y="2231392"/>
            <a:ext cx="2490653" cy="110768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620A41C-E9F9-D445-8160-D0EFE23F2D57}"/>
              </a:ext>
            </a:extLst>
          </p:cNvPr>
          <p:cNvSpPr/>
          <p:nvPr/>
        </p:nvSpPr>
        <p:spPr>
          <a:xfrm>
            <a:off x="3359485" y="3428999"/>
            <a:ext cx="4258288" cy="3271301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010935F-F9D8-7649-BF56-9FC467193DB5}"/>
              </a:ext>
            </a:extLst>
          </p:cNvPr>
          <p:cNvSpPr/>
          <p:nvPr/>
        </p:nvSpPr>
        <p:spPr>
          <a:xfrm>
            <a:off x="4695905" y="3429000"/>
            <a:ext cx="4258288" cy="3271301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Graphic 54" descr="Cloud With Lightning And Rain outline">
            <a:extLst>
              <a:ext uri="{FF2B5EF4-FFF2-40B4-BE49-F238E27FC236}">
                <a16:creationId xmlns:a16="http://schemas.microsoft.com/office/drawing/2014/main" id="{830E4DE3-A7C1-7B4E-BB7E-5016E6887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7882" y="4118841"/>
            <a:ext cx="914400" cy="914400"/>
          </a:xfrm>
          <a:prstGeom prst="rect">
            <a:avLst/>
          </a:prstGeom>
        </p:spPr>
      </p:pic>
      <p:pic>
        <p:nvPicPr>
          <p:cNvPr id="72" name="Graphic 71" descr="Partial sun outline">
            <a:extLst>
              <a:ext uri="{FF2B5EF4-FFF2-40B4-BE49-F238E27FC236}">
                <a16:creationId xmlns:a16="http://schemas.microsoft.com/office/drawing/2014/main" id="{72E310E1-839A-E649-AA3B-9A4EBF00D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19203" y="3916316"/>
            <a:ext cx="914400" cy="914400"/>
          </a:xfrm>
          <a:prstGeom prst="rect">
            <a:avLst/>
          </a:prstGeom>
        </p:spPr>
      </p:pic>
      <p:pic>
        <p:nvPicPr>
          <p:cNvPr id="74" name="Graphic 73" descr="Cactus outline">
            <a:extLst>
              <a:ext uri="{FF2B5EF4-FFF2-40B4-BE49-F238E27FC236}">
                <a16:creationId xmlns:a16="http://schemas.microsoft.com/office/drawing/2014/main" id="{CB189AA5-6BE2-9C43-AEAE-99F8113C8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85896" y="5067185"/>
            <a:ext cx="914400" cy="914400"/>
          </a:xfrm>
          <a:prstGeom prst="rect">
            <a:avLst/>
          </a:prstGeom>
        </p:spPr>
      </p:pic>
      <p:pic>
        <p:nvPicPr>
          <p:cNvPr id="77" name="Graphic 76" descr="Dim (Medium Sun) outline">
            <a:extLst>
              <a:ext uri="{FF2B5EF4-FFF2-40B4-BE49-F238E27FC236}">
                <a16:creationId xmlns:a16="http://schemas.microsoft.com/office/drawing/2014/main" id="{DD46BB26-C657-A548-B49C-E77802EA9D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9659" y="4118841"/>
            <a:ext cx="914400" cy="914400"/>
          </a:xfrm>
          <a:prstGeom prst="rect">
            <a:avLst/>
          </a:prstGeom>
        </p:spPr>
      </p:pic>
      <p:pic>
        <p:nvPicPr>
          <p:cNvPr id="79" name="Graphic 78" descr="Sunflower with solid fill">
            <a:extLst>
              <a:ext uri="{FF2B5EF4-FFF2-40B4-BE49-F238E27FC236}">
                <a16:creationId xmlns:a16="http://schemas.microsoft.com/office/drawing/2014/main" id="{F3726994-B4F0-754F-80E5-452F0C17BA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85250" y="5260243"/>
            <a:ext cx="914400" cy="914400"/>
          </a:xfrm>
          <a:prstGeom prst="rect">
            <a:avLst/>
          </a:prstGeom>
        </p:spPr>
      </p:pic>
      <p:pic>
        <p:nvPicPr>
          <p:cNvPr id="81" name="Graphic 80" descr="Sunflower outline">
            <a:extLst>
              <a:ext uri="{FF2B5EF4-FFF2-40B4-BE49-F238E27FC236}">
                <a16:creationId xmlns:a16="http://schemas.microsoft.com/office/drawing/2014/main" id="{7511D465-22B4-D149-A3E4-57B33B389B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74268" y="5287916"/>
            <a:ext cx="914400" cy="914400"/>
          </a:xfrm>
          <a:prstGeom prst="rect">
            <a:avLst/>
          </a:prstGeom>
        </p:spPr>
      </p:pic>
      <p:sp>
        <p:nvSpPr>
          <p:cNvPr id="84" name="Title 83">
            <a:extLst>
              <a:ext uri="{FF2B5EF4-FFF2-40B4-BE49-F238E27FC236}">
                <a16:creationId xmlns:a16="http://schemas.microsoft.com/office/drawing/2014/main" id="{A5E71482-A16D-2C4A-9D7B-130A3857E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895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b="1" dirty="0"/>
              <a:t>Species are not identical </a:t>
            </a:r>
            <a:r>
              <a:rPr lang="en-US" sz="2800" dirty="0"/>
              <a:t>but have </a:t>
            </a:r>
            <a:r>
              <a:rPr lang="en-US" sz="2800" b="1" dirty="0"/>
              <a:t>overlapping resource use and </a:t>
            </a:r>
            <a:r>
              <a:rPr lang="en-US" sz="2800" dirty="0"/>
              <a:t> </a:t>
            </a:r>
            <a:r>
              <a:rPr lang="en-US" sz="2800" b="1" dirty="0"/>
              <a:t>environmental requirements.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11217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raphic 81" descr="Partial sun outline">
            <a:extLst>
              <a:ext uri="{FF2B5EF4-FFF2-40B4-BE49-F238E27FC236}">
                <a16:creationId xmlns:a16="http://schemas.microsoft.com/office/drawing/2014/main" id="{5699771B-A78F-B441-A47F-E94CC83A3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4354" y="1936620"/>
            <a:ext cx="914400" cy="914400"/>
          </a:xfrm>
          <a:prstGeom prst="rect">
            <a:avLst/>
          </a:prstGeom>
        </p:spPr>
      </p:pic>
      <p:pic>
        <p:nvPicPr>
          <p:cNvPr id="83" name="Graphic 82" descr="Cactus outline">
            <a:extLst>
              <a:ext uri="{FF2B5EF4-FFF2-40B4-BE49-F238E27FC236}">
                <a16:creationId xmlns:a16="http://schemas.microsoft.com/office/drawing/2014/main" id="{169D9F6A-5A57-8F4C-A693-7E5291172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1188" y="1962762"/>
            <a:ext cx="914400" cy="914400"/>
          </a:xfrm>
          <a:prstGeom prst="rect">
            <a:avLst/>
          </a:prstGeom>
        </p:spPr>
      </p:pic>
      <p:pic>
        <p:nvPicPr>
          <p:cNvPr id="85" name="Graphic 84" descr="Cactus outline">
            <a:extLst>
              <a:ext uri="{FF2B5EF4-FFF2-40B4-BE49-F238E27FC236}">
                <a16:creationId xmlns:a16="http://schemas.microsoft.com/office/drawing/2014/main" id="{45305E78-CDBD-6942-B9FD-B70E5F831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0494" y="2031705"/>
            <a:ext cx="914400" cy="914400"/>
          </a:xfrm>
          <a:prstGeom prst="rect">
            <a:avLst/>
          </a:prstGeom>
        </p:spPr>
      </p:pic>
      <p:pic>
        <p:nvPicPr>
          <p:cNvPr id="86" name="Graphic 85" descr="Dim (Medium Sun) outline">
            <a:extLst>
              <a:ext uri="{FF2B5EF4-FFF2-40B4-BE49-F238E27FC236}">
                <a16:creationId xmlns:a16="http://schemas.microsoft.com/office/drawing/2014/main" id="{18C9DBE6-6ABA-E746-A42A-EDBD5F15A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3246" y="2038891"/>
            <a:ext cx="914400" cy="9144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B036ADD-CFAF-E54A-BEC8-84378462F2D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296" y="2816723"/>
            <a:ext cx="2056049" cy="9144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8D2EA1DB-0263-1849-97F1-FE47B87835B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60" y="4548357"/>
            <a:ext cx="758262" cy="622839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192E8E60-D349-5242-9F46-B9E9ABBA64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24343" y="2939927"/>
            <a:ext cx="791196" cy="791196"/>
          </a:xfrm>
          <a:prstGeom prst="rect">
            <a:avLst/>
          </a:prstGeom>
        </p:spPr>
      </p:pic>
      <p:pic>
        <p:nvPicPr>
          <p:cNvPr id="90" name="Graphic 89" descr="Checkmark with solid fill">
            <a:extLst>
              <a:ext uri="{FF2B5EF4-FFF2-40B4-BE49-F238E27FC236}">
                <a16:creationId xmlns:a16="http://schemas.microsoft.com/office/drawing/2014/main" id="{4FA7C0D5-E334-DD40-ADB8-E5E6BA0C42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32790" y="2946105"/>
            <a:ext cx="791196" cy="791196"/>
          </a:xfrm>
          <a:prstGeom prst="rect">
            <a:avLst/>
          </a:prstGeom>
        </p:spPr>
      </p:pic>
      <p:pic>
        <p:nvPicPr>
          <p:cNvPr id="91" name="Graphic 90" descr="Checkmark with solid fill">
            <a:extLst>
              <a:ext uri="{FF2B5EF4-FFF2-40B4-BE49-F238E27FC236}">
                <a16:creationId xmlns:a16="http://schemas.microsoft.com/office/drawing/2014/main" id="{DEF78CE3-D51B-2A48-B962-2D2AE124A9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24354" y="4380000"/>
            <a:ext cx="791196" cy="791196"/>
          </a:xfrm>
          <a:prstGeom prst="rect">
            <a:avLst/>
          </a:prstGeom>
        </p:spPr>
      </p:pic>
      <p:pic>
        <p:nvPicPr>
          <p:cNvPr id="92" name="Graphic 91" descr="Checkmark with solid fill">
            <a:extLst>
              <a:ext uri="{FF2B5EF4-FFF2-40B4-BE49-F238E27FC236}">
                <a16:creationId xmlns:a16="http://schemas.microsoft.com/office/drawing/2014/main" id="{F4C62F02-346E-5842-BAE9-C4992F89D3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00184" y="4380000"/>
            <a:ext cx="791196" cy="791196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330BB54-D568-A84F-A940-BC7292FC16F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6204" y="2816723"/>
            <a:ext cx="2056049" cy="9144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7C28F25-ADD3-DF45-9258-6BF9C6B25C0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6768" y="4548357"/>
            <a:ext cx="758262" cy="622839"/>
          </a:xfrm>
          <a:prstGeom prst="rect">
            <a:avLst/>
          </a:prstGeom>
        </p:spPr>
      </p:pic>
      <p:pic>
        <p:nvPicPr>
          <p:cNvPr id="95" name="Graphic 94" descr="Checkmark with solid fill">
            <a:extLst>
              <a:ext uri="{FF2B5EF4-FFF2-40B4-BE49-F238E27FC236}">
                <a16:creationId xmlns:a16="http://schemas.microsoft.com/office/drawing/2014/main" id="{B4B3851C-E4B8-C845-ABFB-4540D92DE6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05251" y="2939927"/>
            <a:ext cx="791196" cy="791196"/>
          </a:xfrm>
          <a:prstGeom prst="rect">
            <a:avLst/>
          </a:prstGeom>
        </p:spPr>
      </p:pic>
      <p:pic>
        <p:nvPicPr>
          <p:cNvPr id="96" name="Graphic 95" descr="Checkmark with solid fill">
            <a:extLst>
              <a:ext uri="{FF2B5EF4-FFF2-40B4-BE49-F238E27FC236}">
                <a16:creationId xmlns:a16="http://schemas.microsoft.com/office/drawing/2014/main" id="{CC8A4401-71CF-2D49-A638-77FA2D1370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13698" y="2946105"/>
            <a:ext cx="791196" cy="791196"/>
          </a:xfrm>
          <a:prstGeom prst="rect">
            <a:avLst/>
          </a:prstGeom>
        </p:spPr>
      </p:pic>
      <p:pic>
        <p:nvPicPr>
          <p:cNvPr id="98" name="Graphic 97" descr="Checkmark with solid fill">
            <a:extLst>
              <a:ext uri="{FF2B5EF4-FFF2-40B4-BE49-F238E27FC236}">
                <a16:creationId xmlns:a16="http://schemas.microsoft.com/office/drawing/2014/main" id="{E5701311-0CC7-954E-9C25-52CE60B85D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81092" y="4380000"/>
            <a:ext cx="791196" cy="791196"/>
          </a:xfrm>
          <a:prstGeom prst="rect">
            <a:avLst/>
          </a:prstGeom>
        </p:spPr>
      </p:pic>
      <p:pic>
        <p:nvPicPr>
          <p:cNvPr id="99" name="Graphic 98" descr="Close with solid fill">
            <a:extLst>
              <a:ext uri="{FF2B5EF4-FFF2-40B4-BE49-F238E27FC236}">
                <a16:creationId xmlns:a16="http://schemas.microsoft.com/office/drawing/2014/main" id="{C33D1F17-3FA2-1E44-87D0-D9CC4D1C05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99170" y="4256796"/>
            <a:ext cx="914400" cy="914400"/>
          </a:xfrm>
          <a:prstGeom prst="rect">
            <a:avLst/>
          </a:prstGeom>
        </p:spPr>
      </p:pic>
      <p:sp>
        <p:nvSpPr>
          <p:cNvPr id="22" name="Title 83">
            <a:extLst>
              <a:ext uri="{FF2B5EF4-FFF2-40B4-BE49-F238E27FC236}">
                <a16:creationId xmlns:a16="http://schemas.microsoft.com/office/drawing/2014/main" id="{C5E93827-4E76-1444-91E1-75026AAC92F0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Changing conditions </a:t>
            </a:r>
            <a:r>
              <a:rPr lang="en-US" sz="2800" dirty="0"/>
              <a:t>over time can affect compensation by </a:t>
            </a:r>
            <a:r>
              <a:rPr lang="en-US" sz="2800" b="1" dirty="0"/>
              <a:t>limiting compensatory increases from potentially substitutable species</a:t>
            </a:r>
            <a:r>
              <a:rPr lang="en-US" sz="2800" dirty="0"/>
              <a:t>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8985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raphic 81" descr="Partial sun outline">
            <a:extLst>
              <a:ext uri="{FF2B5EF4-FFF2-40B4-BE49-F238E27FC236}">
                <a16:creationId xmlns:a16="http://schemas.microsoft.com/office/drawing/2014/main" id="{5699771B-A78F-B441-A47F-E94CC83A3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4354" y="1936620"/>
            <a:ext cx="914400" cy="914400"/>
          </a:xfrm>
          <a:prstGeom prst="rect">
            <a:avLst/>
          </a:prstGeom>
        </p:spPr>
      </p:pic>
      <p:pic>
        <p:nvPicPr>
          <p:cNvPr id="83" name="Graphic 82" descr="Cactus outline">
            <a:extLst>
              <a:ext uri="{FF2B5EF4-FFF2-40B4-BE49-F238E27FC236}">
                <a16:creationId xmlns:a16="http://schemas.microsoft.com/office/drawing/2014/main" id="{169D9F6A-5A57-8F4C-A693-7E5291172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730" y="1947409"/>
            <a:ext cx="914400" cy="914400"/>
          </a:xfrm>
          <a:prstGeom prst="rect">
            <a:avLst/>
          </a:prstGeom>
        </p:spPr>
      </p:pic>
      <p:pic>
        <p:nvPicPr>
          <p:cNvPr id="85" name="Graphic 84" descr="Cactus outline">
            <a:extLst>
              <a:ext uri="{FF2B5EF4-FFF2-40B4-BE49-F238E27FC236}">
                <a16:creationId xmlns:a16="http://schemas.microsoft.com/office/drawing/2014/main" id="{45305E78-CDBD-6942-B9FD-B70E5F831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13670" y="2025527"/>
            <a:ext cx="914400" cy="914400"/>
          </a:xfrm>
          <a:prstGeom prst="rect">
            <a:avLst/>
          </a:prstGeom>
        </p:spPr>
      </p:pic>
      <p:pic>
        <p:nvPicPr>
          <p:cNvPr id="86" name="Graphic 85" descr="Dim (Medium Sun) outline">
            <a:extLst>
              <a:ext uri="{FF2B5EF4-FFF2-40B4-BE49-F238E27FC236}">
                <a16:creationId xmlns:a16="http://schemas.microsoft.com/office/drawing/2014/main" id="{18C9DBE6-6ABA-E746-A42A-EDBD5F15A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9628" y="2025527"/>
            <a:ext cx="914400" cy="914400"/>
          </a:xfrm>
          <a:prstGeom prst="rect">
            <a:avLst/>
          </a:prstGeom>
        </p:spPr>
      </p:pic>
      <p:sp>
        <p:nvSpPr>
          <p:cNvPr id="79" name="Title 83">
            <a:extLst>
              <a:ext uri="{FF2B5EF4-FFF2-40B4-BE49-F238E27FC236}">
                <a16:creationId xmlns:a16="http://schemas.microsoft.com/office/drawing/2014/main" id="{32D680C2-0E3E-AE49-B170-772D2B3F4E3D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Changing conditions </a:t>
            </a:r>
            <a:r>
              <a:rPr lang="en-US" sz="2800" dirty="0"/>
              <a:t>over time can affect the potential for compensation by </a:t>
            </a:r>
            <a:r>
              <a:rPr lang="en-US" sz="2800" b="1" dirty="0"/>
              <a:t>shifting overall species composition.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F026110-5E5B-2C43-854E-BF520692CAEB}"/>
              </a:ext>
            </a:extLst>
          </p:cNvPr>
          <p:cNvSpPr/>
          <p:nvPr/>
        </p:nvSpPr>
        <p:spPr>
          <a:xfrm>
            <a:off x="8541243" y="3026451"/>
            <a:ext cx="1486827" cy="1542329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1531817-97AB-3B45-AB38-7F57B9AD18C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1994" y="4701548"/>
            <a:ext cx="581057" cy="278115"/>
          </a:xfrm>
          <a:prstGeom prst="rect">
            <a:avLst/>
          </a:prstGeom>
        </p:spPr>
      </p:pic>
      <p:sp>
        <p:nvSpPr>
          <p:cNvPr id="48" name="&quot;No&quot; Symbol 47">
            <a:extLst>
              <a:ext uri="{FF2B5EF4-FFF2-40B4-BE49-F238E27FC236}">
                <a16:creationId xmlns:a16="http://schemas.microsoft.com/office/drawing/2014/main" id="{87CF6909-BC0E-9A4E-AA7C-50AC28C073E8}"/>
              </a:ext>
            </a:extLst>
          </p:cNvPr>
          <p:cNvSpPr/>
          <p:nvPr/>
        </p:nvSpPr>
        <p:spPr>
          <a:xfrm>
            <a:off x="9051993" y="4650190"/>
            <a:ext cx="389759" cy="374476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E65E38-90D6-644E-98B1-2D9EFEC5D1F6}"/>
              </a:ext>
            </a:extLst>
          </p:cNvPr>
          <p:cNvSpPr txBox="1"/>
          <p:nvPr/>
        </p:nvSpPr>
        <p:spPr>
          <a:xfrm>
            <a:off x="9184856" y="3999086"/>
            <a:ext cx="75391" cy="162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DAB2CBC-54B3-694E-A028-813CEB79543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5810" y="4145369"/>
            <a:ext cx="176899" cy="15638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DA7E3D3-5B2D-7B4A-B105-C668F992EC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6540" y="4062016"/>
            <a:ext cx="176899" cy="15638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D913A9-4754-994C-80F5-355CA162033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1576" y="4192220"/>
            <a:ext cx="176899" cy="15638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3BEE6A0-A4EC-8146-8A0A-EA24D357F56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563" y="4652759"/>
            <a:ext cx="581057" cy="278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0881B2-0DA8-F54C-9E3E-DC343C09CEF0}"/>
              </a:ext>
            </a:extLst>
          </p:cNvPr>
          <p:cNvSpPr txBox="1"/>
          <p:nvPr/>
        </p:nvSpPr>
        <p:spPr>
          <a:xfrm>
            <a:off x="8194306" y="4866971"/>
            <a:ext cx="118266" cy="236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3BA0168-B3B6-FA43-BCBB-2F69B712015A}"/>
              </a:ext>
            </a:extLst>
          </p:cNvPr>
          <p:cNvSpPr/>
          <p:nvPr/>
        </p:nvSpPr>
        <p:spPr>
          <a:xfrm>
            <a:off x="6806603" y="3020963"/>
            <a:ext cx="1581803" cy="1542329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E50B0EF-FF6E-5C4B-9374-7A3660EDABD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578" y="3070770"/>
            <a:ext cx="599405" cy="30393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75A8142-4272-F440-88E2-496A28A7B0B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890" y="3442915"/>
            <a:ext cx="599405" cy="3039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6534BE-8A28-2F4E-B02D-44CFCB4218B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5957" y="3149085"/>
            <a:ext cx="599405" cy="30393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4FF3E89-2F79-C649-A0F6-FE924A572A6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9852" y="4165122"/>
            <a:ext cx="176898" cy="15585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5C0695A-B867-B04D-8415-19A59896919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0582" y="4081769"/>
            <a:ext cx="176898" cy="15585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9E8385B-5710-E742-87BC-2C9E96F98A2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3998" y="4200971"/>
            <a:ext cx="176898" cy="1558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7CCB792-CB7D-F948-8F39-7BB3ACFFDE34}"/>
              </a:ext>
            </a:extLst>
          </p:cNvPr>
          <p:cNvGrpSpPr/>
          <p:nvPr/>
        </p:nvGrpSpPr>
        <p:grpSpPr>
          <a:xfrm>
            <a:off x="838201" y="2967547"/>
            <a:ext cx="5449308" cy="2140017"/>
            <a:chOff x="838201" y="2967547"/>
            <a:chExt cx="5449308" cy="214001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EA69892-7C21-4048-9408-2473BD547DEB}"/>
                </a:ext>
              </a:extLst>
            </p:cNvPr>
            <p:cNvGrpSpPr/>
            <p:nvPr/>
          </p:nvGrpSpPr>
          <p:grpSpPr>
            <a:xfrm>
              <a:off x="838201" y="2982073"/>
              <a:ext cx="3466856" cy="2125491"/>
              <a:chOff x="1098396" y="2992528"/>
              <a:chExt cx="5915395" cy="336979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28256B4-64AB-9443-8C98-0DC1A1F9F8C2}"/>
                  </a:ext>
                </a:extLst>
              </p:cNvPr>
              <p:cNvSpPr/>
              <p:nvPr/>
            </p:nvSpPr>
            <p:spPr>
              <a:xfrm>
                <a:off x="4329046" y="3009729"/>
                <a:ext cx="2684745" cy="2587710"/>
              </a:xfrm>
              <a:prstGeom prst="rect">
                <a:avLst/>
              </a:prstGeom>
              <a:noFill/>
              <a:ln w="603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1EAB641-2B4B-DB40-98FB-FB6508AE7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51302" y="5820197"/>
                <a:ext cx="1049208" cy="466621"/>
              </a:xfrm>
              <a:prstGeom prst="rect">
                <a:avLst/>
              </a:prstGeom>
            </p:spPr>
          </p:pic>
          <p:sp>
            <p:nvSpPr>
              <p:cNvPr id="15" name="&quot;No&quot; Symbol 14">
                <a:extLst>
                  <a:ext uri="{FF2B5EF4-FFF2-40B4-BE49-F238E27FC236}">
                    <a16:creationId xmlns:a16="http://schemas.microsoft.com/office/drawing/2014/main" id="{45095973-3349-0B4A-9636-5525975D125B}"/>
                  </a:ext>
                </a:extLst>
              </p:cNvPr>
              <p:cNvSpPr/>
              <p:nvPr/>
            </p:nvSpPr>
            <p:spPr>
              <a:xfrm>
                <a:off x="5251301" y="5734029"/>
                <a:ext cx="703783" cy="628294"/>
              </a:xfrm>
              <a:prstGeom prst="noSmoking">
                <a:avLst>
                  <a:gd name="adj" fmla="val 93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C584D8-D45C-BF45-AC18-92F8B690611A}"/>
                  </a:ext>
                </a:extLst>
              </p:cNvPr>
              <p:cNvSpPr txBox="1"/>
              <p:nvPr/>
            </p:nvSpPr>
            <p:spPr>
              <a:xfrm>
                <a:off x="5491209" y="4641610"/>
                <a:ext cx="136132" cy="272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085844E-56B5-A64B-A05C-80D97661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36135" y="4485707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1F99028-6BA4-7D42-91A2-1860F6FC3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13738" y="4887044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462F10F-D5AB-EF4E-BAFB-0F1EFC0F3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54013" y="4747195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2E52EC8-B969-BC43-92A4-659A064DF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16194" y="3878997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336B4ABC-910B-C743-B97D-05E5A975E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95527" y="3643424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4172061-7E3A-DA41-8392-0899E1084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28564" y="3796482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12A3C01-E3D8-5843-B615-1BB71C17B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57600" y="3578093"/>
                <a:ext cx="319424" cy="262376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79C639E-D7C6-5743-A5F0-0DC54238C846}"/>
                  </a:ext>
                </a:extLst>
              </p:cNvPr>
              <p:cNvGrpSpPr/>
              <p:nvPr/>
            </p:nvGrpSpPr>
            <p:grpSpPr>
              <a:xfrm>
                <a:off x="1098396" y="2992528"/>
                <a:ext cx="2856242" cy="2604911"/>
                <a:chOff x="2135660" y="3222925"/>
                <a:chExt cx="2856242" cy="2604911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A47D80C-84F8-F548-A6C1-2684EFA261C9}"/>
                    </a:ext>
                  </a:extLst>
                </p:cNvPr>
                <p:cNvSpPr/>
                <p:nvPr/>
              </p:nvSpPr>
              <p:spPr>
                <a:xfrm>
                  <a:off x="2135660" y="3222925"/>
                  <a:ext cx="2856242" cy="2587710"/>
                </a:xfrm>
                <a:prstGeom prst="rect">
                  <a:avLst/>
                </a:prstGeom>
                <a:noFill/>
                <a:ln w="603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3216E3D6-86D4-9C49-9BAA-83BFD5D222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7155" y="3306491"/>
                  <a:ext cx="1082337" cy="509934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F5E13AFA-F2EB-024C-955E-DDBC67E726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75109" y="4741251"/>
                  <a:ext cx="319424" cy="261487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86BAA3F-7760-1C4C-B4E7-2C4A51828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73154" y="3930873"/>
                  <a:ext cx="1082337" cy="509934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59EB356E-612C-5D42-9A28-569CD4145C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0987" y="3437887"/>
                  <a:ext cx="1082337" cy="509934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CC3A732A-7FA4-3F4E-AE05-732B69F45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45824" y="4180368"/>
                  <a:ext cx="1082337" cy="509934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3605D9A5-8A69-E44F-ABB9-FAE49B8698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52711" y="5142588"/>
                  <a:ext cx="319424" cy="261487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30358F1B-8355-6E45-922B-363022232D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2987" y="5002739"/>
                  <a:ext cx="319424" cy="261487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0E84B7A-15F2-C14F-BBE3-E42EE4FE4BA9}"/>
                    </a:ext>
                  </a:extLst>
                </p:cNvPr>
                <p:cNvSpPr txBox="1"/>
                <p:nvPr/>
              </p:nvSpPr>
              <p:spPr>
                <a:xfrm>
                  <a:off x="3009833" y="5555667"/>
                  <a:ext cx="136132" cy="2721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73E63D49-0863-AA4B-9C00-5D95731A0A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0514" y="4810861"/>
                  <a:ext cx="319424" cy="261487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D05BCCC6-FF44-2E4C-9BCD-85B534E6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74037" y="5202735"/>
                  <a:ext cx="319424" cy="26148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78C11A2-776C-1F48-992A-4B8E3B622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20896" y="4238691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3E3E7AF-A61B-6946-9A5C-AED1F7C40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47849" y="4481967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F930CE5C-71BB-2847-99CC-1BC876354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04815" y="4965651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BF3A225-AEBE-9B4F-A7D7-4FD86BF3C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09757" y="3312789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43C977E-77F5-D844-9890-049026E7D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81434" y="4145956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544F967-6A45-8C48-A579-5BAFEDEFD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41130" y="5738339"/>
                <a:ext cx="1049208" cy="466621"/>
              </a:xfrm>
              <a:prstGeom prst="rect">
                <a:avLst/>
              </a:prstGeom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F04C4F3-4DC9-E741-8E47-70DDFFC75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3787" y="2967547"/>
              <a:ext cx="1743722" cy="1743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08BEA0-EB0E-D642-A9AA-80BC4CED90CF}"/>
              </a:ext>
            </a:extLst>
          </p:cNvPr>
          <p:cNvSpPr txBox="1"/>
          <p:nvPr/>
        </p:nvSpPr>
        <p:spPr>
          <a:xfrm>
            <a:off x="5394960" y="62440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ECA5867-DCFE-C54D-9940-8FFEF41F0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46038" y="2992922"/>
            <a:ext cx="1727684" cy="172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82E0394-D387-6949-8EC7-90816C20281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695" y="4012946"/>
            <a:ext cx="176898" cy="15585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FF9C1E8-0D11-8848-AE8C-F7443BF23FA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9578" y="3921533"/>
            <a:ext cx="176898" cy="1558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6E1A026-9278-6141-B750-C186831D20E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2709" y="3895481"/>
            <a:ext cx="176898" cy="15585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579BB19-FC18-7F45-873C-DBE951F444A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3051" y="3895481"/>
            <a:ext cx="176898" cy="15585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2EB3260-C353-F94E-81E4-9834AF07922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2015" y="3907618"/>
            <a:ext cx="176898" cy="155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CDFC1-B789-724C-A86B-14B79D2467D3}"/>
              </a:ext>
            </a:extLst>
          </p:cNvPr>
          <p:cNvSpPr txBox="1"/>
          <p:nvPr/>
        </p:nvSpPr>
        <p:spPr>
          <a:xfrm>
            <a:off x="3500846" y="63746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2E1592B-9292-9344-86AD-3DB359543E6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0582" y="3746798"/>
            <a:ext cx="176898" cy="1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raphic 81" descr="Partial sun outline">
            <a:extLst>
              <a:ext uri="{FF2B5EF4-FFF2-40B4-BE49-F238E27FC236}">
                <a16:creationId xmlns:a16="http://schemas.microsoft.com/office/drawing/2014/main" id="{5699771B-A78F-B441-A47F-E94CC83A3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4354" y="1936620"/>
            <a:ext cx="914400" cy="914400"/>
          </a:xfrm>
          <a:prstGeom prst="rect">
            <a:avLst/>
          </a:prstGeom>
        </p:spPr>
      </p:pic>
      <p:pic>
        <p:nvPicPr>
          <p:cNvPr id="83" name="Graphic 82" descr="Cactus outline">
            <a:extLst>
              <a:ext uri="{FF2B5EF4-FFF2-40B4-BE49-F238E27FC236}">
                <a16:creationId xmlns:a16="http://schemas.microsoft.com/office/drawing/2014/main" id="{169D9F6A-5A57-8F4C-A693-7E5291172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730" y="1947409"/>
            <a:ext cx="914400" cy="914400"/>
          </a:xfrm>
          <a:prstGeom prst="rect">
            <a:avLst/>
          </a:prstGeom>
        </p:spPr>
      </p:pic>
      <p:pic>
        <p:nvPicPr>
          <p:cNvPr id="85" name="Graphic 84" descr="Cactus outline">
            <a:extLst>
              <a:ext uri="{FF2B5EF4-FFF2-40B4-BE49-F238E27FC236}">
                <a16:creationId xmlns:a16="http://schemas.microsoft.com/office/drawing/2014/main" id="{45305E78-CDBD-6942-B9FD-B70E5F831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13670" y="2025527"/>
            <a:ext cx="914400" cy="914400"/>
          </a:xfrm>
          <a:prstGeom prst="rect">
            <a:avLst/>
          </a:prstGeom>
        </p:spPr>
      </p:pic>
      <p:pic>
        <p:nvPicPr>
          <p:cNvPr id="86" name="Graphic 85" descr="Dim (Medium Sun) outline">
            <a:extLst>
              <a:ext uri="{FF2B5EF4-FFF2-40B4-BE49-F238E27FC236}">
                <a16:creationId xmlns:a16="http://schemas.microsoft.com/office/drawing/2014/main" id="{18C9DBE6-6ABA-E746-A42A-EDBD5F15A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9628" y="2025527"/>
            <a:ext cx="914400" cy="914400"/>
          </a:xfrm>
          <a:prstGeom prst="rect">
            <a:avLst/>
          </a:prstGeom>
        </p:spPr>
      </p:pic>
      <p:sp>
        <p:nvSpPr>
          <p:cNvPr id="79" name="Title 83">
            <a:extLst>
              <a:ext uri="{FF2B5EF4-FFF2-40B4-BE49-F238E27FC236}">
                <a16:creationId xmlns:a16="http://schemas.microsoft.com/office/drawing/2014/main" id="{32D680C2-0E3E-AE49-B170-772D2B3F4E3D}"/>
              </a:ext>
            </a:extLst>
          </p:cNvPr>
          <p:cNvSpPr txBox="1">
            <a:spLocks/>
          </p:cNvSpPr>
          <p:nvPr/>
        </p:nvSpPr>
        <p:spPr>
          <a:xfrm>
            <a:off x="838199" y="849895"/>
            <a:ext cx="10944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Changing conditions </a:t>
            </a:r>
            <a:r>
              <a:rPr lang="en-US" sz="2800" dirty="0"/>
              <a:t>over time can affect compensation by </a:t>
            </a:r>
            <a:r>
              <a:rPr lang="en-US" sz="2800" b="1" dirty="0"/>
              <a:t>limiting compensatory increases from sometimes-substitutable species</a:t>
            </a:r>
            <a:r>
              <a:rPr lang="en-US" sz="2800" dirty="0"/>
              <a:t>.</a:t>
            </a:r>
            <a:endParaRPr lang="en-US" sz="2800" b="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F026110-5E5B-2C43-854E-BF520692CAEB}"/>
              </a:ext>
            </a:extLst>
          </p:cNvPr>
          <p:cNvSpPr/>
          <p:nvPr/>
        </p:nvSpPr>
        <p:spPr>
          <a:xfrm>
            <a:off x="8541243" y="3026451"/>
            <a:ext cx="1486827" cy="1542329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1531817-97AB-3B45-AB38-7F57B9AD18C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1994" y="4701548"/>
            <a:ext cx="581057" cy="278115"/>
          </a:xfrm>
          <a:prstGeom prst="rect">
            <a:avLst/>
          </a:prstGeom>
        </p:spPr>
      </p:pic>
      <p:sp>
        <p:nvSpPr>
          <p:cNvPr id="48" name="&quot;No&quot; Symbol 47">
            <a:extLst>
              <a:ext uri="{FF2B5EF4-FFF2-40B4-BE49-F238E27FC236}">
                <a16:creationId xmlns:a16="http://schemas.microsoft.com/office/drawing/2014/main" id="{87CF6909-BC0E-9A4E-AA7C-50AC28C073E8}"/>
              </a:ext>
            </a:extLst>
          </p:cNvPr>
          <p:cNvSpPr/>
          <p:nvPr/>
        </p:nvSpPr>
        <p:spPr>
          <a:xfrm>
            <a:off x="9051993" y="4650190"/>
            <a:ext cx="389759" cy="374476"/>
          </a:xfrm>
          <a:prstGeom prst="noSmoking">
            <a:avLst>
              <a:gd name="adj" fmla="val 9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E65E38-90D6-644E-98B1-2D9EFEC5D1F6}"/>
              </a:ext>
            </a:extLst>
          </p:cNvPr>
          <p:cNvSpPr txBox="1"/>
          <p:nvPr/>
        </p:nvSpPr>
        <p:spPr>
          <a:xfrm>
            <a:off x="9184856" y="3999086"/>
            <a:ext cx="75391" cy="162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DAB2CBC-54B3-694E-A028-813CEB79543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5810" y="4145369"/>
            <a:ext cx="176899" cy="15638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DA7E3D3-5B2D-7B4A-B105-C668F992EC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6540" y="4062016"/>
            <a:ext cx="176899" cy="15638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8D913A9-4754-994C-80F5-355CA162033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1576" y="4192220"/>
            <a:ext cx="176899" cy="15638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3BEE6A0-A4EC-8146-8A0A-EA24D357F56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563" y="4652759"/>
            <a:ext cx="581057" cy="278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0881B2-0DA8-F54C-9E3E-DC343C09CEF0}"/>
              </a:ext>
            </a:extLst>
          </p:cNvPr>
          <p:cNvSpPr txBox="1"/>
          <p:nvPr/>
        </p:nvSpPr>
        <p:spPr>
          <a:xfrm>
            <a:off x="8194306" y="4866971"/>
            <a:ext cx="118266" cy="236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3BA0168-B3B6-FA43-BCBB-2F69B712015A}"/>
              </a:ext>
            </a:extLst>
          </p:cNvPr>
          <p:cNvSpPr/>
          <p:nvPr/>
        </p:nvSpPr>
        <p:spPr>
          <a:xfrm>
            <a:off x="6806603" y="3020963"/>
            <a:ext cx="1581803" cy="1542329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E50B0EF-FF6E-5C4B-9374-7A3660EDABD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578" y="3070770"/>
            <a:ext cx="599405" cy="30393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75A8142-4272-F440-88E2-496A28A7B0B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890" y="3442915"/>
            <a:ext cx="599405" cy="3039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D6534BE-8A28-2F4E-B02D-44CFCB4218B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5957" y="3149085"/>
            <a:ext cx="599405" cy="30393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B1CA27C-9C82-0748-9BE5-BCF202C274C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8321" y="3591619"/>
            <a:ext cx="599405" cy="30393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4FF3E89-2F79-C649-A0F6-FE924A572A6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9852" y="4165122"/>
            <a:ext cx="176898" cy="15585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5C0695A-B867-B04D-8415-19A59896919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0582" y="4081769"/>
            <a:ext cx="176898" cy="15585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9E8385B-5710-E742-87BC-2C9E96F98A2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3998" y="4200971"/>
            <a:ext cx="176898" cy="1558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7CCB792-CB7D-F948-8F39-7BB3ACFFDE34}"/>
              </a:ext>
            </a:extLst>
          </p:cNvPr>
          <p:cNvGrpSpPr/>
          <p:nvPr/>
        </p:nvGrpSpPr>
        <p:grpSpPr>
          <a:xfrm>
            <a:off x="838201" y="2967547"/>
            <a:ext cx="5449308" cy="2140017"/>
            <a:chOff x="838201" y="2967547"/>
            <a:chExt cx="5449308" cy="214001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EA69892-7C21-4048-9408-2473BD547DEB}"/>
                </a:ext>
              </a:extLst>
            </p:cNvPr>
            <p:cNvGrpSpPr/>
            <p:nvPr/>
          </p:nvGrpSpPr>
          <p:grpSpPr>
            <a:xfrm>
              <a:off x="838201" y="2982073"/>
              <a:ext cx="3466856" cy="2125491"/>
              <a:chOff x="1098396" y="2992528"/>
              <a:chExt cx="5915395" cy="336979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28256B4-64AB-9443-8C98-0DC1A1F9F8C2}"/>
                  </a:ext>
                </a:extLst>
              </p:cNvPr>
              <p:cNvSpPr/>
              <p:nvPr/>
            </p:nvSpPr>
            <p:spPr>
              <a:xfrm>
                <a:off x="4329046" y="3009729"/>
                <a:ext cx="2684745" cy="2587710"/>
              </a:xfrm>
              <a:prstGeom prst="rect">
                <a:avLst/>
              </a:prstGeom>
              <a:noFill/>
              <a:ln w="603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1EAB641-2B4B-DB40-98FB-FB6508AE7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51302" y="5820197"/>
                <a:ext cx="1049208" cy="466621"/>
              </a:xfrm>
              <a:prstGeom prst="rect">
                <a:avLst/>
              </a:prstGeom>
            </p:spPr>
          </p:pic>
          <p:sp>
            <p:nvSpPr>
              <p:cNvPr id="15" name="&quot;No&quot; Symbol 14">
                <a:extLst>
                  <a:ext uri="{FF2B5EF4-FFF2-40B4-BE49-F238E27FC236}">
                    <a16:creationId xmlns:a16="http://schemas.microsoft.com/office/drawing/2014/main" id="{45095973-3349-0B4A-9636-5525975D125B}"/>
                  </a:ext>
                </a:extLst>
              </p:cNvPr>
              <p:cNvSpPr/>
              <p:nvPr/>
            </p:nvSpPr>
            <p:spPr>
              <a:xfrm>
                <a:off x="5251301" y="5734029"/>
                <a:ext cx="703783" cy="628294"/>
              </a:xfrm>
              <a:prstGeom prst="noSmoking">
                <a:avLst>
                  <a:gd name="adj" fmla="val 93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C584D8-D45C-BF45-AC18-92F8B690611A}"/>
                  </a:ext>
                </a:extLst>
              </p:cNvPr>
              <p:cNvSpPr txBox="1"/>
              <p:nvPr/>
            </p:nvSpPr>
            <p:spPr>
              <a:xfrm>
                <a:off x="5491209" y="4641610"/>
                <a:ext cx="136132" cy="272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085844E-56B5-A64B-A05C-80D97661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36135" y="4485707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1F99028-6BA4-7D42-91A2-1860F6FC3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13738" y="4887044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462F10F-D5AB-EF4E-BAFB-0F1EFC0F3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54013" y="4747195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2E52EC8-B969-BC43-92A4-659A064DF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16194" y="3878997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336B4ABC-910B-C743-B97D-05E5A975E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95527" y="3643424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4172061-7E3A-DA41-8392-0899E1084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28564" y="3796482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12A3C01-E3D8-5843-B615-1BB71C17B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57600" y="3578093"/>
                <a:ext cx="319424" cy="262376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79C639E-D7C6-5743-A5F0-0DC54238C846}"/>
                  </a:ext>
                </a:extLst>
              </p:cNvPr>
              <p:cNvGrpSpPr/>
              <p:nvPr/>
            </p:nvGrpSpPr>
            <p:grpSpPr>
              <a:xfrm>
                <a:off x="1098396" y="2992528"/>
                <a:ext cx="2856242" cy="2604911"/>
                <a:chOff x="2135660" y="3222925"/>
                <a:chExt cx="2856242" cy="2604911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A47D80C-84F8-F548-A6C1-2684EFA261C9}"/>
                    </a:ext>
                  </a:extLst>
                </p:cNvPr>
                <p:cNvSpPr/>
                <p:nvPr/>
              </p:nvSpPr>
              <p:spPr>
                <a:xfrm>
                  <a:off x="2135660" y="3222925"/>
                  <a:ext cx="2856242" cy="2587710"/>
                </a:xfrm>
                <a:prstGeom prst="rect">
                  <a:avLst/>
                </a:prstGeom>
                <a:noFill/>
                <a:ln w="603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3216E3D6-86D4-9C49-9BAA-83BFD5D222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7155" y="3306491"/>
                  <a:ext cx="1082337" cy="509934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F5E13AFA-F2EB-024C-955E-DDBC67E726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75109" y="4741251"/>
                  <a:ext cx="319424" cy="261487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86BAA3F-7760-1C4C-B4E7-2C4A51828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73154" y="3930873"/>
                  <a:ext cx="1082337" cy="509934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59EB356E-612C-5D42-9A28-569CD4145C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0987" y="3437887"/>
                  <a:ext cx="1082337" cy="509934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CC3A732A-7FA4-3F4E-AE05-732B69F45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45824" y="4180368"/>
                  <a:ext cx="1082337" cy="509934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3605D9A5-8A69-E44F-ABB9-FAE49B8698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52711" y="5142588"/>
                  <a:ext cx="319424" cy="261487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30358F1B-8355-6E45-922B-363022232D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2987" y="5002739"/>
                  <a:ext cx="319424" cy="261487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0E84B7A-15F2-C14F-BBE3-E42EE4FE4BA9}"/>
                    </a:ext>
                  </a:extLst>
                </p:cNvPr>
                <p:cNvSpPr txBox="1"/>
                <p:nvPr/>
              </p:nvSpPr>
              <p:spPr>
                <a:xfrm>
                  <a:off x="3009833" y="5555667"/>
                  <a:ext cx="136132" cy="2721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73E63D49-0863-AA4B-9C00-5D95731A0A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0514" y="4810861"/>
                  <a:ext cx="319424" cy="261487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D05BCCC6-FF44-2E4C-9BCD-85B534E6E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74037" y="5202735"/>
                  <a:ext cx="319424" cy="26148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78C11A2-776C-1F48-992A-4B8E3B622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20896" y="4238691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3E3E7AF-A61B-6946-9A5C-AED1F7C40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47849" y="4481967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F930CE5C-71BB-2847-99CC-1BC876354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04815" y="4965651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BF3A225-AEBE-9B4F-A7D7-4FD86BF3C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09757" y="3312789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43C977E-77F5-D844-9890-049026E7D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81434" y="4145956"/>
                <a:ext cx="319424" cy="262376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544F967-6A45-8C48-A579-5BAFEDEFD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41130" y="5738339"/>
                <a:ext cx="1049208" cy="466621"/>
              </a:xfrm>
              <a:prstGeom prst="rect">
                <a:avLst/>
              </a:prstGeom>
            </p:spPr>
          </p:pic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F04C4F3-4DC9-E741-8E47-70DDFFC75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3787" y="2967547"/>
              <a:ext cx="1743722" cy="1743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08BEA0-EB0E-D642-A9AA-80BC4CED90CF}"/>
              </a:ext>
            </a:extLst>
          </p:cNvPr>
          <p:cNvSpPr txBox="1"/>
          <p:nvPr/>
        </p:nvSpPr>
        <p:spPr>
          <a:xfrm>
            <a:off x="5394960" y="62440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ECA5867-DCFE-C54D-9940-8FFEF41F0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6038" y="2992922"/>
            <a:ext cx="1727684" cy="172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82E0394-D387-6949-8EC7-90816C20281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695" y="4012946"/>
            <a:ext cx="176898" cy="15585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FF9C1E8-0D11-8848-AE8C-F7443BF23FA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9578" y="3921533"/>
            <a:ext cx="176898" cy="1558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6E1A026-9278-6141-B750-C186831D20E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2709" y="3895481"/>
            <a:ext cx="176898" cy="15585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579BB19-FC18-7F45-873C-DBE951F444A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3051" y="3895481"/>
            <a:ext cx="176898" cy="15585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2EB3260-C353-F94E-81E4-9834AF07922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2015" y="3907618"/>
            <a:ext cx="176898" cy="1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2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3">
            <a:extLst>
              <a:ext uri="{FF2B5EF4-FFF2-40B4-BE49-F238E27FC236}">
                <a16:creationId xmlns:a16="http://schemas.microsoft.com/office/drawing/2014/main" id="{292085B3-FB3F-8D4B-AA1A-422FCB6F3A6F}"/>
              </a:ext>
            </a:extLst>
          </p:cNvPr>
          <p:cNvSpPr txBox="1">
            <a:spLocks/>
          </p:cNvSpPr>
          <p:nvPr/>
        </p:nvSpPr>
        <p:spPr>
          <a:xfrm>
            <a:off x="851262" y="2103437"/>
            <a:ext cx="107647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How does energetic compensation change as conditions change over time?</a:t>
            </a:r>
          </a:p>
        </p:txBody>
      </p:sp>
    </p:spTree>
    <p:extLst>
      <p:ext uri="{BB962C8B-B14F-4D97-AF65-F5344CB8AC3E}">
        <p14:creationId xmlns:p14="http://schemas.microsoft.com/office/powerpoint/2010/main" val="1720854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523</Words>
  <Application>Microsoft Macintosh PowerPoint</Application>
  <PresentationFormat>Widescreen</PresentationFormat>
  <Paragraphs>84</Paragraphs>
  <Slides>25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Energetic compensation breaks down over time in a desert rodent community</vt:lpstr>
      <vt:lpstr>Energetic compensation: decreases in abundance of one species are offset by increases from others, so total energy flux is maintained.</vt:lpstr>
      <vt:lpstr>Energetic compensation: decreases in abundance of one species are offset by increases from others, so total energy flux is maintained.</vt:lpstr>
      <vt:lpstr>PowerPoint Presentation</vt:lpstr>
      <vt:lpstr>Species are not identical but have overlapping resource use and  environmental requirements.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Diaz,Renata M</dc:creator>
  <cp:lastModifiedBy>Diaz,Renata M</cp:lastModifiedBy>
  <cp:revision>40</cp:revision>
  <dcterms:created xsi:type="dcterms:W3CDTF">2021-06-22T18:48:54Z</dcterms:created>
  <dcterms:modified xsi:type="dcterms:W3CDTF">2021-06-24T19:09:22Z</dcterms:modified>
</cp:coreProperties>
</file>